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8" r:id="rId2"/>
    <p:sldId id="256" r:id="rId3"/>
    <p:sldId id="344" r:id="rId4"/>
    <p:sldId id="257" r:id="rId5"/>
    <p:sldId id="261" r:id="rId6"/>
    <p:sldId id="319" r:id="rId7"/>
    <p:sldId id="320" r:id="rId8"/>
    <p:sldId id="268" r:id="rId9"/>
    <p:sldId id="275" r:id="rId10"/>
    <p:sldId id="345" r:id="rId11"/>
    <p:sldId id="321" r:id="rId12"/>
    <p:sldId id="262" r:id="rId13"/>
    <p:sldId id="264" r:id="rId14"/>
    <p:sldId id="322" r:id="rId15"/>
    <p:sldId id="265" r:id="rId16"/>
    <p:sldId id="266" r:id="rId17"/>
    <p:sldId id="270" r:id="rId18"/>
    <p:sldId id="263" r:id="rId19"/>
    <p:sldId id="329" r:id="rId20"/>
    <p:sldId id="280" r:id="rId21"/>
    <p:sldId id="278" r:id="rId22"/>
    <p:sldId id="279" r:id="rId23"/>
    <p:sldId id="348" r:id="rId24"/>
    <p:sldId id="272" r:id="rId25"/>
    <p:sldId id="273" r:id="rId26"/>
    <p:sldId id="349" r:id="rId27"/>
    <p:sldId id="323" r:id="rId28"/>
    <p:sldId id="277" r:id="rId29"/>
    <p:sldId id="281" r:id="rId30"/>
    <p:sldId id="333" r:id="rId31"/>
    <p:sldId id="346" r:id="rId32"/>
    <p:sldId id="347" r:id="rId33"/>
    <p:sldId id="312" r:id="rId34"/>
    <p:sldId id="282" r:id="rId35"/>
    <p:sldId id="314" r:id="rId36"/>
    <p:sldId id="317" r:id="rId37"/>
    <p:sldId id="350" r:id="rId38"/>
    <p:sldId id="334" r:id="rId39"/>
    <p:sldId id="341" r:id="rId40"/>
    <p:sldId id="283" r:id="rId41"/>
    <p:sldId id="316" r:id="rId42"/>
    <p:sldId id="330" r:id="rId43"/>
    <p:sldId id="324" r:id="rId44"/>
    <p:sldId id="340" r:id="rId45"/>
    <p:sldId id="351" r:id="rId46"/>
    <p:sldId id="288" r:id="rId47"/>
    <p:sldId id="289" r:id="rId48"/>
    <p:sldId id="331" r:id="rId49"/>
    <p:sldId id="325" r:id="rId50"/>
    <p:sldId id="290" r:id="rId51"/>
    <p:sldId id="326" r:id="rId52"/>
    <p:sldId id="291" r:id="rId53"/>
    <p:sldId id="276" r:id="rId54"/>
    <p:sldId id="343" r:id="rId55"/>
    <p:sldId id="292" r:id="rId56"/>
    <p:sldId id="293" r:id="rId57"/>
    <p:sldId id="295" r:id="rId58"/>
    <p:sldId id="296" r:id="rId59"/>
    <p:sldId id="335" r:id="rId60"/>
    <p:sldId id="298" r:id="rId61"/>
    <p:sldId id="299" r:id="rId62"/>
    <p:sldId id="300" r:id="rId63"/>
    <p:sldId id="327" r:id="rId64"/>
    <p:sldId id="302" r:id="rId65"/>
    <p:sldId id="301" r:id="rId66"/>
    <p:sldId id="304" r:id="rId67"/>
    <p:sldId id="303" r:id="rId68"/>
    <p:sldId id="305" r:id="rId69"/>
    <p:sldId id="306" r:id="rId70"/>
    <p:sldId id="307" r:id="rId71"/>
    <p:sldId id="308" r:id="rId72"/>
    <p:sldId id="336" r:id="rId73"/>
    <p:sldId id="332" r:id="rId74"/>
    <p:sldId id="309" r:id="rId75"/>
    <p:sldId id="310" r:id="rId76"/>
    <p:sldId id="337" r:id="rId77"/>
    <p:sldId id="338" r:id="rId78"/>
    <p:sldId id="352" r:id="rId79"/>
    <p:sldId id="339" r:id="rId80"/>
    <p:sldId id="311" r:id="rId81"/>
    <p:sldId id="353" r:id="rId8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8D5"/>
    <a:srgbClr val="339933"/>
    <a:srgbClr val="990033"/>
    <a:srgbClr val="333399"/>
    <a:srgbClr val="006600"/>
    <a:srgbClr val="660033"/>
    <a:srgbClr val="CC0000"/>
    <a:srgbClr val="FF0000"/>
    <a:srgbClr val="FF99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96" autoAdjust="0"/>
    <p:restoredTop sz="94660"/>
  </p:normalViewPr>
  <p:slideViewPr>
    <p:cSldViewPr>
      <p:cViewPr varScale="1">
        <p:scale>
          <a:sx n="63" d="100"/>
          <a:sy n="63" d="100"/>
        </p:scale>
        <p:origin x="-100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EB91CF8-8E5B-43A5-A631-3796AE75879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837A12-E85A-4505-92AF-1F1BD99F2D21}" type="slidenum">
              <a:rPr lang="pt-BR" smtClean="0"/>
              <a:pPr/>
              <a:t>4</a:t>
            </a:fld>
            <a:endParaRPr lang="pt-BR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5DF0B7-4225-4469-93B2-B798AFBD3263}" type="slidenum">
              <a:rPr lang="pt-BR" smtClean="0"/>
              <a:pPr/>
              <a:t>16</a:t>
            </a:fld>
            <a:endParaRPr lang="pt-BR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9D5A-6579-433B-B7F9-F77445DC1D8B}" type="slidenum">
              <a:rPr lang="pt-BR" smtClean="0"/>
              <a:pPr/>
              <a:t>17</a:t>
            </a:fld>
            <a:endParaRPr lang="pt-BR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39FC79-D761-442A-8497-6786223711B7}" type="slidenum">
              <a:rPr lang="pt-BR" smtClean="0"/>
              <a:pPr/>
              <a:t>18</a:t>
            </a:fld>
            <a:endParaRPr lang="pt-BR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E15A5A-90F5-447A-86BD-4EF14D5DEE91}" type="slidenum">
              <a:rPr lang="pt-BR" smtClean="0"/>
              <a:pPr/>
              <a:t>19</a:t>
            </a:fld>
            <a:endParaRPr lang="pt-BR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002D56-8B0C-416C-BB48-1B10F9C8B5B2}" type="slidenum">
              <a:rPr lang="pt-BR" smtClean="0"/>
              <a:pPr/>
              <a:t>20</a:t>
            </a:fld>
            <a:endParaRPr lang="pt-BR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F6121F-48D4-4A55-872E-6C891BB91FC4}" type="slidenum">
              <a:rPr lang="pt-BR" smtClean="0"/>
              <a:pPr/>
              <a:t>21</a:t>
            </a:fld>
            <a:endParaRPr lang="pt-BR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5352CC-2428-4B22-B2BD-B1CDA85903BD}" type="slidenum">
              <a:rPr lang="pt-BR" smtClean="0"/>
              <a:pPr/>
              <a:t>22</a:t>
            </a:fld>
            <a:endParaRPr lang="pt-BR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9000F0-43C3-4FE8-BB68-8C9D53FADEC7}" type="slidenum">
              <a:rPr lang="pt-BR" smtClean="0"/>
              <a:pPr/>
              <a:t>24</a:t>
            </a:fld>
            <a:endParaRPr lang="pt-BR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550511-3C60-45ED-87B2-4382E27B80D7}" type="slidenum">
              <a:rPr lang="pt-BR" smtClean="0"/>
              <a:pPr/>
              <a:t>25</a:t>
            </a:fld>
            <a:endParaRPr lang="pt-BR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550511-3C60-45ED-87B2-4382E27B80D7}" type="slidenum">
              <a:rPr lang="pt-BR" smtClean="0"/>
              <a:pPr/>
              <a:t>26</a:t>
            </a:fld>
            <a:endParaRPr lang="pt-BR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1E4940-6390-44BC-B11B-685BB5F979C3}" type="slidenum">
              <a:rPr lang="pt-BR" smtClean="0"/>
              <a:pPr/>
              <a:t>5</a:t>
            </a:fld>
            <a:endParaRPr lang="pt-BR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B83691-B502-41AC-924E-80C3E6D7B2DB}" type="slidenum">
              <a:rPr lang="pt-BR" smtClean="0"/>
              <a:pPr/>
              <a:t>27</a:t>
            </a:fld>
            <a:endParaRPr lang="pt-BR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D0C900-1DEE-4DDF-A7E7-2F684938754C}" type="slidenum">
              <a:rPr lang="pt-BR" smtClean="0"/>
              <a:pPr/>
              <a:t>28</a:t>
            </a:fld>
            <a:endParaRPr lang="pt-BR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B1ABF4-2D75-4B4E-BB26-369860FC8CC0}" type="slidenum">
              <a:rPr lang="pt-BR" smtClean="0"/>
              <a:pPr/>
              <a:t>29</a:t>
            </a:fld>
            <a:endParaRPr lang="pt-BR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6198D9-0A86-4FD0-97A2-FFCF2F48C672}" type="slidenum">
              <a:rPr lang="pt-BR" smtClean="0"/>
              <a:pPr/>
              <a:t>30</a:t>
            </a:fld>
            <a:endParaRPr lang="pt-BR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6198D9-0A86-4FD0-97A2-FFCF2F48C672}" type="slidenum">
              <a:rPr lang="pt-BR" smtClean="0"/>
              <a:pPr/>
              <a:t>31</a:t>
            </a:fld>
            <a:endParaRPr lang="pt-BR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6198D9-0A86-4FD0-97A2-FFCF2F48C672}" type="slidenum">
              <a:rPr lang="pt-BR" smtClean="0"/>
              <a:pPr/>
              <a:t>32</a:t>
            </a:fld>
            <a:endParaRPr lang="pt-BR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36A004-6773-42CD-AE40-86FFA588C275}" type="slidenum">
              <a:rPr lang="pt-BR" smtClean="0"/>
              <a:pPr/>
              <a:t>33</a:t>
            </a:fld>
            <a:endParaRPr lang="pt-BR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348B9-7D1F-4802-83EF-EFDE50EB19BF}" type="slidenum">
              <a:rPr lang="pt-BR" smtClean="0"/>
              <a:pPr/>
              <a:t>34</a:t>
            </a:fld>
            <a:endParaRPr lang="pt-BR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9576BE-F177-45C2-AA07-9C2B13442D00}" type="slidenum">
              <a:rPr lang="pt-BR" smtClean="0"/>
              <a:pPr/>
              <a:t>35</a:t>
            </a:fld>
            <a:endParaRPr lang="pt-BR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F1FADA-0505-4AD8-9420-F91836F43700}" type="slidenum">
              <a:rPr lang="pt-BR" smtClean="0"/>
              <a:pPr/>
              <a:t>36</a:t>
            </a:fld>
            <a:endParaRPr lang="pt-BR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22FC08-80B0-4736-ABB1-9E4D1213BDE2}" type="slidenum">
              <a:rPr lang="pt-BR" smtClean="0"/>
              <a:pPr/>
              <a:t>6</a:t>
            </a:fld>
            <a:endParaRPr lang="pt-BR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2AF9D4-C04C-473E-8B4C-8E509F945879}" type="slidenum">
              <a:rPr lang="pt-BR" smtClean="0"/>
              <a:pPr/>
              <a:t>37</a:t>
            </a:fld>
            <a:endParaRPr lang="pt-BR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2AF9D4-C04C-473E-8B4C-8E509F945879}" type="slidenum">
              <a:rPr lang="pt-BR" smtClean="0"/>
              <a:pPr/>
              <a:t>38</a:t>
            </a:fld>
            <a:endParaRPr lang="pt-BR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2AF9D4-C04C-473E-8B4C-8E509F945879}" type="slidenum">
              <a:rPr lang="pt-BR" smtClean="0"/>
              <a:pPr/>
              <a:t>39</a:t>
            </a:fld>
            <a:endParaRPr lang="pt-BR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A6BEB9-B4E0-4043-92DC-2B65F6947D61}" type="slidenum">
              <a:rPr lang="pt-BR" smtClean="0"/>
              <a:pPr/>
              <a:t>40</a:t>
            </a:fld>
            <a:endParaRPr lang="pt-BR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D579E-8EF1-403C-BC15-22E351BBAE2B}" type="slidenum">
              <a:rPr lang="pt-BR" smtClean="0"/>
              <a:pPr/>
              <a:t>41</a:t>
            </a:fld>
            <a:endParaRPr lang="pt-BR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CA6218-E4B8-4B08-BADE-4D546FF29050}" type="slidenum">
              <a:rPr lang="pt-BR" smtClean="0"/>
              <a:pPr/>
              <a:t>42</a:t>
            </a:fld>
            <a:endParaRPr lang="pt-B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66B088-91BF-40D6-87F6-959150DF3E92}" type="slidenum">
              <a:rPr lang="pt-BR" smtClean="0"/>
              <a:pPr/>
              <a:t>43</a:t>
            </a:fld>
            <a:endParaRPr lang="pt-BR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66B088-91BF-40D6-87F6-959150DF3E92}" type="slidenum">
              <a:rPr lang="pt-BR" smtClean="0"/>
              <a:pPr/>
              <a:t>44</a:t>
            </a:fld>
            <a:endParaRPr lang="pt-BR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66B088-91BF-40D6-87F6-959150DF3E92}" type="slidenum">
              <a:rPr lang="pt-BR" smtClean="0"/>
              <a:pPr/>
              <a:t>45</a:t>
            </a:fld>
            <a:endParaRPr lang="pt-BR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E8AD8B-E4C2-427A-8225-7E088ABA0389}" type="slidenum">
              <a:rPr lang="pt-BR" smtClean="0"/>
              <a:pPr/>
              <a:t>46</a:t>
            </a:fld>
            <a:endParaRPr lang="pt-BR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B5066-0EAF-4184-9117-BFB11EB1C4C8}" type="slidenum">
              <a:rPr lang="pt-BR" smtClean="0"/>
              <a:pPr/>
              <a:t>7</a:t>
            </a:fld>
            <a:endParaRPr lang="pt-BR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FB154-4458-4F40-A993-F2C84EAFC818}" type="slidenum">
              <a:rPr lang="pt-BR" smtClean="0"/>
              <a:pPr/>
              <a:t>47</a:t>
            </a:fld>
            <a:endParaRPr lang="pt-BR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196555-A8E0-4FF2-985C-1FD689F588C3}" type="slidenum">
              <a:rPr lang="pt-BR" smtClean="0"/>
              <a:pPr/>
              <a:t>48</a:t>
            </a:fld>
            <a:endParaRPr lang="pt-BR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610C8C-8E33-4375-84DB-922F008E1FC9}" type="slidenum">
              <a:rPr lang="pt-BR" smtClean="0"/>
              <a:pPr/>
              <a:t>49</a:t>
            </a:fld>
            <a:endParaRPr lang="pt-BR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DBC38C-B5F6-41A1-BAC8-611EBFEC1D94}" type="slidenum">
              <a:rPr lang="pt-BR" smtClean="0"/>
              <a:pPr/>
              <a:t>50</a:t>
            </a:fld>
            <a:endParaRPr lang="pt-BR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247EE8-91E9-4806-B72F-78FA4875E66F}" type="slidenum">
              <a:rPr lang="pt-BR" smtClean="0"/>
              <a:pPr/>
              <a:t>51</a:t>
            </a:fld>
            <a:endParaRPr lang="pt-BR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416C4E-FFCD-4E94-90DD-31A8D7A364EF}" type="slidenum">
              <a:rPr lang="pt-BR" smtClean="0"/>
              <a:pPr/>
              <a:t>52</a:t>
            </a:fld>
            <a:endParaRPr lang="pt-BR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AEE4AA-E011-4427-B6B9-61C6E4DC3D73}" type="slidenum">
              <a:rPr lang="pt-BR" smtClean="0"/>
              <a:pPr/>
              <a:t>53</a:t>
            </a:fld>
            <a:endParaRPr lang="pt-BR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AEE4AA-E011-4427-B6B9-61C6E4DC3D73}" type="slidenum">
              <a:rPr lang="pt-BR" smtClean="0"/>
              <a:pPr/>
              <a:t>54</a:t>
            </a:fld>
            <a:endParaRPr lang="pt-BR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50EFC-8820-4974-90AD-D9F2A802296E}" type="slidenum">
              <a:rPr lang="pt-BR" smtClean="0"/>
              <a:pPr/>
              <a:t>55</a:t>
            </a:fld>
            <a:endParaRPr lang="pt-BR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D6352D-A8C3-4448-9F95-C7DBD663BCFA}" type="slidenum">
              <a:rPr lang="pt-BR" smtClean="0"/>
              <a:pPr/>
              <a:t>56</a:t>
            </a:fld>
            <a:endParaRPr lang="pt-BR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E3952B-68B9-4BED-9C5B-226DB1137E06}" type="slidenum">
              <a:rPr lang="pt-BR" smtClean="0"/>
              <a:pPr/>
              <a:t>11</a:t>
            </a:fld>
            <a:endParaRPr lang="pt-BR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31C49-34A7-489E-BEDE-1F36AEE7EF71}" type="slidenum">
              <a:rPr lang="pt-BR" smtClean="0"/>
              <a:pPr/>
              <a:t>57</a:t>
            </a:fld>
            <a:endParaRPr lang="pt-BR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03548-68FA-44D8-922F-C518B9FAFF04}" type="slidenum">
              <a:rPr lang="pt-BR" smtClean="0"/>
              <a:pPr/>
              <a:t>58</a:t>
            </a:fld>
            <a:endParaRPr lang="pt-BR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E978C9-2905-48F1-853D-2437BD6D2C12}" type="slidenum">
              <a:rPr lang="pt-BR" smtClean="0"/>
              <a:pPr/>
              <a:t>59</a:t>
            </a:fld>
            <a:endParaRPr lang="pt-BR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3782D6-3980-4B0E-990F-3FD3BB4BA5B5}" type="slidenum">
              <a:rPr lang="pt-BR" smtClean="0"/>
              <a:pPr/>
              <a:t>60</a:t>
            </a:fld>
            <a:endParaRPr lang="pt-BR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BD7C8-DF36-4574-9813-5D1F8610F018}" type="slidenum">
              <a:rPr lang="pt-BR" smtClean="0"/>
              <a:pPr/>
              <a:t>61</a:t>
            </a:fld>
            <a:endParaRPr lang="pt-BR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6C414-86ED-4A7F-8D9B-22861F4AF266}" type="slidenum">
              <a:rPr lang="pt-BR" smtClean="0"/>
              <a:pPr/>
              <a:t>62</a:t>
            </a:fld>
            <a:endParaRPr lang="pt-BR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1267B-04A5-4104-83AE-8E1D200EC273}" type="slidenum">
              <a:rPr lang="pt-BR" smtClean="0"/>
              <a:pPr/>
              <a:t>63</a:t>
            </a:fld>
            <a:endParaRPr lang="pt-BR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E47463-19C9-478D-B0C7-C74628EAF943}" type="slidenum">
              <a:rPr lang="pt-BR" smtClean="0"/>
              <a:pPr/>
              <a:t>64</a:t>
            </a:fld>
            <a:endParaRPr lang="pt-BR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2AB7AF-74FE-4772-80B0-7A7385B5EEB2}" type="slidenum">
              <a:rPr lang="pt-BR" smtClean="0"/>
              <a:pPr/>
              <a:t>65</a:t>
            </a:fld>
            <a:endParaRPr lang="pt-BR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5073D1-B3BA-4859-9789-5E360BFAD575}" type="slidenum">
              <a:rPr lang="pt-BR" smtClean="0"/>
              <a:pPr/>
              <a:t>66</a:t>
            </a:fld>
            <a:endParaRPr lang="pt-BR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079CE0-AEFD-4400-90B0-0A5F18E94BE4}" type="slidenum">
              <a:rPr lang="pt-BR" smtClean="0"/>
              <a:pPr/>
              <a:t>12</a:t>
            </a:fld>
            <a:endParaRPr lang="pt-BR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50EC9D-7CBC-4D97-B0E8-0E0C19D10896}" type="slidenum">
              <a:rPr lang="pt-BR" smtClean="0"/>
              <a:pPr/>
              <a:t>67</a:t>
            </a:fld>
            <a:endParaRPr lang="pt-BR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3BD7ED-9503-48C8-96F9-55335F6CBF82}" type="slidenum">
              <a:rPr lang="pt-BR" smtClean="0"/>
              <a:pPr/>
              <a:t>68</a:t>
            </a:fld>
            <a:endParaRPr lang="pt-BR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993811-9AA6-4B84-9019-14027CE417ED}" type="slidenum">
              <a:rPr lang="pt-BR" smtClean="0"/>
              <a:pPr/>
              <a:t>69</a:t>
            </a:fld>
            <a:endParaRPr lang="pt-BR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62F4B1-CBBA-45E8-8EC2-053B46D09B26}" type="slidenum">
              <a:rPr lang="pt-BR" smtClean="0"/>
              <a:pPr/>
              <a:t>70</a:t>
            </a:fld>
            <a:endParaRPr lang="pt-BR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141C5B-EB31-45C3-ABA7-7D0214EBD82F}" type="slidenum">
              <a:rPr lang="pt-BR" smtClean="0"/>
              <a:pPr/>
              <a:t>71</a:t>
            </a:fld>
            <a:endParaRPr lang="pt-BR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165855-0A02-4E0B-9E02-E660530DD16B}" type="slidenum">
              <a:rPr lang="pt-BR" smtClean="0"/>
              <a:pPr/>
              <a:t>72</a:t>
            </a:fld>
            <a:endParaRPr lang="pt-BR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92BA22F-DAFE-4C98-A203-7883F746596C}" type="slidenum">
              <a:rPr lang="pt-BR" sz="1200"/>
              <a:pPr algn="r"/>
              <a:t>73</a:t>
            </a:fld>
            <a:endParaRPr lang="pt-BR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DD736A-2439-402A-891F-4E94616D05B8}" type="slidenum">
              <a:rPr lang="pt-BR" smtClean="0"/>
              <a:pPr/>
              <a:t>74</a:t>
            </a:fld>
            <a:endParaRPr lang="pt-BR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BDF986-00F5-4CD6-9530-CDBFD7DC654D}" type="slidenum">
              <a:rPr lang="pt-BR" smtClean="0"/>
              <a:pPr/>
              <a:t>75</a:t>
            </a:fld>
            <a:endParaRPr lang="pt-BR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C84D5A-EF16-45E7-92F6-2C046016126E}" type="slidenum">
              <a:rPr lang="pt-BR" smtClean="0"/>
              <a:pPr/>
              <a:t>76</a:t>
            </a:fld>
            <a:endParaRPr lang="pt-BR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021281-E25E-4481-BA9B-FCC6B5464042}" type="slidenum">
              <a:rPr lang="pt-BR" smtClean="0"/>
              <a:pPr/>
              <a:t>13</a:t>
            </a:fld>
            <a:endParaRPr lang="pt-BR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885156-4877-4132-8C3B-5274B055180C}" type="slidenum">
              <a:rPr lang="pt-BR" smtClean="0"/>
              <a:pPr/>
              <a:t>77</a:t>
            </a:fld>
            <a:endParaRPr lang="pt-BR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885156-4877-4132-8C3B-5274B055180C}" type="slidenum">
              <a:rPr lang="pt-BR" smtClean="0"/>
              <a:pPr/>
              <a:t>78</a:t>
            </a:fld>
            <a:endParaRPr lang="pt-BR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6AAF1F-2038-460F-A9D0-84B9544A372E}" type="slidenum">
              <a:rPr lang="pt-BR" smtClean="0"/>
              <a:pPr/>
              <a:t>79</a:t>
            </a:fld>
            <a:endParaRPr lang="pt-BR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A420B-C8D8-4BD2-A86E-2733018ABF5C}" type="slidenum">
              <a:rPr lang="pt-BR" smtClean="0"/>
              <a:pPr/>
              <a:t>80</a:t>
            </a:fld>
            <a:endParaRPr lang="pt-BR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A420B-C8D8-4BD2-A86E-2733018ABF5C}" type="slidenum">
              <a:rPr lang="pt-BR" smtClean="0"/>
              <a:pPr/>
              <a:t>81</a:t>
            </a:fld>
            <a:endParaRPr lang="pt-BR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C25B14-FCBA-4976-BA18-2B9D6608668A}" type="slidenum">
              <a:rPr lang="pt-BR" smtClean="0"/>
              <a:pPr/>
              <a:t>14</a:t>
            </a:fld>
            <a:endParaRPr lang="pt-BR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0EBD84-B603-4E53-9A00-0CBE3A3D79BF}" type="slidenum">
              <a:rPr lang="pt-BR" smtClean="0"/>
              <a:pPr/>
              <a:t>15</a:t>
            </a:fld>
            <a:endParaRPr lang="pt-BR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ACED0-A636-4988-A16E-1F7A6125C20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74ADC-F4CD-4B8E-8C1A-D552709B501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CA76F-6A49-4C19-BA98-6F055A69EB7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623BE-CD78-4DB1-AF55-ED264CF7AA3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E431B-D6DB-4D4C-B490-4928755C09E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8ED01-7B39-4368-9926-C336BB84FB8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52933-B996-48F6-AF3D-9C9C4B858F5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59D18-54EF-4DB0-9347-956F403F316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0A8E4-66D6-4605-99EB-81F29CD2804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3F47E0-5848-44D4-8A6E-FE48627C3C6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D6C13-D897-41F4-947E-EFD738912AC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D8AC5-8ED5-4154-A935-06FFDC5CE86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B67B4-164A-447A-BA3E-5ECFB96D4A8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AEC1FD67-D317-4DD1-8FC2-CC0E33C35EC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836712"/>
            <a:ext cx="7772400" cy="2663825"/>
          </a:xfrm>
        </p:spPr>
        <p:txBody>
          <a:bodyPr/>
          <a:lstStyle/>
          <a:p>
            <a:pPr eaLnBrk="1" hangingPunct="1"/>
            <a:r>
              <a:rPr lang="pt-BR" sz="5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CES-33</a:t>
            </a:r>
            <a:r>
              <a:rPr lang="pt-BR" sz="5400" dirty="0" smtClean="0">
                <a:solidFill>
                  <a:schemeClr val="tx1"/>
                </a:solidFill>
              </a:rPr>
              <a:t/>
            </a:r>
            <a:br>
              <a:rPr lang="pt-BR" sz="5400" dirty="0" smtClean="0">
                <a:solidFill>
                  <a:schemeClr val="tx1"/>
                </a:solidFill>
              </a:rPr>
            </a:br>
            <a:r>
              <a:rPr lang="pt-BR" sz="5400" dirty="0" smtClean="0">
                <a:solidFill>
                  <a:schemeClr val="tx1"/>
                </a:solidFill>
              </a:rPr>
              <a:t/>
            </a:r>
            <a:br>
              <a:rPr lang="pt-BR" sz="5400" dirty="0" smtClean="0">
                <a:solidFill>
                  <a:schemeClr val="tx1"/>
                </a:solidFill>
              </a:rPr>
            </a:br>
            <a:r>
              <a:rPr lang="pt-BR" sz="5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pic>
        <p:nvPicPr>
          <p:cNvPr id="3" name="Imagem 2" descr="Calvin Tv A Cabo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4221088"/>
            <a:ext cx="6624736" cy="2101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5107" name="Picture 3" descr="D:\europaAcacio\100D3200\DSC_0255.JPG"/>
          <p:cNvPicPr>
            <a:picLocks noChangeAspect="1" noChangeArrowheads="1"/>
          </p:cNvPicPr>
          <p:nvPr/>
        </p:nvPicPr>
        <p:blipFill>
          <a:blip r:embed="rId2" cstate="print"/>
          <a:srcRect l="8263" t="4993" r="16138" b="6178"/>
          <a:stretch>
            <a:fillRect/>
          </a:stretch>
        </p:blipFill>
        <p:spPr bwMode="auto">
          <a:xfrm>
            <a:off x="3095328" y="0"/>
            <a:ext cx="6048672" cy="4725525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0"/>
            <a:ext cx="3851920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In 1985 the Science Museum in London set out to construct a working Difference Engine No. 2 built faithfully to Babbage's original designs dating from 1847-9. The completed machine works as Babbage intended.</a:t>
            </a:r>
            <a:endParaRPr lang="en-US" dirty="0"/>
          </a:p>
        </p:txBody>
      </p:sp>
      <p:pic>
        <p:nvPicPr>
          <p:cNvPr id="175106" name="Picture 2" descr="D:\europaAcacio\100D3200\DSC_0260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r="11610"/>
          <a:stretch>
            <a:fillRect/>
          </a:stretch>
        </p:blipFill>
        <p:spPr bwMode="auto">
          <a:xfrm>
            <a:off x="-36512" y="3645024"/>
            <a:ext cx="4211960" cy="3168352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4283968" y="5085184"/>
            <a:ext cx="4572000" cy="120032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 smtClean="0"/>
              <a:t>ERNIE stands for electronic random number indicator equipment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História</a:t>
            </a:r>
            <a:r>
              <a:rPr lang="en-US" sz="4000" dirty="0" smtClean="0">
                <a:solidFill>
                  <a:schemeClr val="tx1"/>
                </a:solidFill>
              </a:rPr>
              <a:t> (2)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68413"/>
            <a:ext cx="9144000" cy="53736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 smtClean="0">
                <a:solidFill>
                  <a:srgbClr val="C00000"/>
                </a:solidFill>
              </a:rPr>
              <a:t>Segunda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Geração</a:t>
            </a:r>
            <a:r>
              <a:rPr lang="en-US" sz="2400" dirty="0" smtClean="0">
                <a:solidFill>
                  <a:srgbClr val="C00000"/>
                </a:solidFill>
              </a:rPr>
              <a:t> 1955 - 1965</a:t>
            </a:r>
          </a:p>
          <a:p>
            <a:pPr marL="692150" lvl="1" indent="-347663" eaLnBrk="1" hangingPunct="1">
              <a:lnSpc>
                <a:spcPct val="90000"/>
              </a:lnSpc>
            </a:pPr>
            <a:r>
              <a:rPr lang="en-US" sz="2400" dirty="0" err="1" smtClean="0"/>
              <a:t>Válvula</a:t>
            </a:r>
            <a:r>
              <a:rPr lang="en-US" sz="2400" dirty="0" smtClean="0"/>
              <a:t> </a:t>
            </a:r>
            <a:r>
              <a:rPr lang="en-US" sz="2400" dirty="0" err="1" smtClean="0"/>
              <a:t>substituída</a:t>
            </a:r>
            <a:r>
              <a:rPr lang="en-US" sz="2400" dirty="0" smtClean="0"/>
              <a:t> </a:t>
            </a:r>
            <a:r>
              <a:rPr lang="en-US" sz="2400" dirty="0" err="1" smtClean="0"/>
              <a:t>pelo</a:t>
            </a:r>
            <a:r>
              <a:rPr lang="en-US" sz="2400" dirty="0" smtClean="0"/>
              <a:t> transistor;</a:t>
            </a:r>
          </a:p>
          <a:p>
            <a:pPr marL="692150" lvl="1" indent="-347663" eaLnBrk="1" hangingPunct="1">
              <a:buFontTx/>
              <a:buNone/>
            </a:pPr>
            <a:endParaRPr lang="pt-BR" sz="2400" dirty="0" smtClean="0"/>
          </a:p>
          <a:p>
            <a:pPr marL="692150" lvl="1" indent="-347663" eaLnBrk="1" hangingPunct="1">
              <a:buFontTx/>
              <a:buNone/>
            </a:pPr>
            <a:endParaRPr lang="en-US" sz="2400" dirty="0" smtClean="0"/>
          </a:p>
          <a:p>
            <a:pPr marL="692150" lvl="1" indent="-347663" eaLnBrk="1" hangingPunct="1"/>
            <a:r>
              <a:rPr lang="en-US" sz="2400" dirty="0" err="1" smtClean="0"/>
              <a:t>Computadores</a:t>
            </a:r>
            <a:r>
              <a:rPr lang="en-US" sz="2400" dirty="0" smtClean="0"/>
              <a:t> de </a:t>
            </a:r>
            <a:r>
              <a:rPr lang="en-US" sz="2400" dirty="0" err="1" smtClean="0"/>
              <a:t>grande</a:t>
            </a:r>
            <a:r>
              <a:rPr lang="en-US" sz="2400" dirty="0" smtClean="0"/>
              <a:t> </a:t>
            </a:r>
            <a:r>
              <a:rPr lang="en-US" sz="2400" dirty="0" err="1" smtClean="0"/>
              <a:t>porte</a:t>
            </a:r>
            <a:r>
              <a:rPr lang="en-US" sz="2400" dirty="0" smtClean="0"/>
              <a:t> (mainframes); </a:t>
            </a:r>
            <a:r>
              <a:rPr lang="en-US" sz="2400" dirty="0" err="1" smtClean="0"/>
              <a:t>custo</a:t>
            </a:r>
            <a:r>
              <a:rPr lang="en-US" sz="2400" dirty="0" smtClean="0"/>
              <a:t> de </a:t>
            </a:r>
            <a:r>
              <a:rPr lang="en-US" sz="2400" dirty="0" err="1" smtClean="0"/>
              <a:t>milhões</a:t>
            </a:r>
            <a:r>
              <a:rPr lang="en-US" sz="2400" dirty="0" smtClean="0"/>
              <a:t> de </a:t>
            </a:r>
            <a:r>
              <a:rPr lang="en-US" sz="2400" dirty="0" err="1" smtClean="0"/>
              <a:t>dólares</a:t>
            </a:r>
            <a:endParaRPr lang="en-US" sz="2400" dirty="0" smtClean="0"/>
          </a:p>
          <a:p>
            <a:pPr marL="692150" lvl="1" indent="-347663" eaLnBrk="1" hangingPunct="1"/>
            <a:endParaRPr lang="en-US" sz="2400" dirty="0" smtClean="0"/>
          </a:p>
          <a:p>
            <a:pPr marL="692150" lvl="1" indent="-347663" eaLnBrk="1" hangingPunct="1"/>
            <a:r>
              <a:rPr lang="pt-BR" sz="2400" dirty="0" smtClean="0"/>
              <a:t> Batch systems  (sistemas em lote) visando reduzir o desperdício de tempo de uso na máquina; integração de outras máquinas no processo; entre os modelos 1401 e 7094, a IBM vendeu mais de 10.000 computadores;</a:t>
            </a:r>
          </a:p>
          <a:p>
            <a:pPr marL="692150" lvl="1" indent="-347663" eaLnBrk="1" hangingPunct="1">
              <a:buNone/>
            </a:pPr>
            <a:endParaRPr lang="en-US" sz="2400" dirty="0" smtClean="0"/>
          </a:p>
        </p:txBody>
      </p:sp>
      <p:pic>
        <p:nvPicPr>
          <p:cNvPr id="74754" name="Picture 2" descr="Transis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404664"/>
            <a:ext cx="2304254" cy="23042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Sistema</a:t>
            </a:r>
            <a:r>
              <a:rPr lang="en-US" sz="4000" dirty="0" smtClean="0">
                <a:solidFill>
                  <a:schemeClr val="tx1"/>
                </a:solidFill>
              </a:rPr>
              <a:t> Batch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4221163"/>
            <a:ext cx="8569325" cy="2636837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sz="2400" smtClean="0"/>
              <a:t>Um sistema batch (lote) antigo:</a:t>
            </a:r>
          </a:p>
          <a:p>
            <a:pPr marL="692150" lvl="1" indent="-347663" eaLnBrk="1" hangingPunct="1">
              <a:lnSpc>
                <a:spcPct val="120000"/>
              </a:lnSpc>
              <a:buFontTx/>
              <a:buNone/>
            </a:pPr>
            <a:r>
              <a:rPr lang="en-US" sz="2400" smtClean="0"/>
              <a:t>(a)Colocar cartões de cada lote para o 1401 (comp. mais barato para E/S); (b) gravar lotes em fita; (c) Colocar a fita no 7094 (comp. mais caro para a computação); (d) processamento; (e) Fita de saída no1401; (f) Impressão.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25" y="1268413"/>
            <a:ext cx="89058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Jobs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5661025"/>
            <a:ext cx="8915400" cy="955675"/>
          </a:xfrm>
        </p:spPr>
        <p:txBody>
          <a:bodyPr/>
          <a:lstStyle/>
          <a:p>
            <a:pPr eaLnBrk="1" hangingPunct="1"/>
            <a:r>
              <a:rPr lang="en-US" sz="2800" smtClean="0"/>
              <a:t>Estrutura de um job FMS (Fortran Monitor System)  - Sistema Operacional típico – 2</a:t>
            </a:r>
            <a:r>
              <a:rPr lang="en-US" sz="2800" baseline="30000" smtClean="0"/>
              <a:t>nd</a:t>
            </a:r>
            <a:r>
              <a:rPr lang="en-US" sz="2800" smtClean="0"/>
              <a:t> generation</a:t>
            </a:r>
            <a:endParaRPr lang="en-US" sz="240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23656" t="39720" r="13995" b="33592"/>
          <a:stretch>
            <a:fillRect/>
          </a:stretch>
        </p:blipFill>
        <p:spPr bwMode="auto">
          <a:xfrm>
            <a:off x="1187450" y="1268413"/>
            <a:ext cx="68580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História (3)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12776"/>
            <a:ext cx="8820150" cy="525621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Terceira </a:t>
            </a:r>
            <a:r>
              <a:rPr lang="en-US" sz="2400" dirty="0" err="1" smtClean="0">
                <a:solidFill>
                  <a:srgbClr val="C00000"/>
                </a:solidFill>
              </a:rPr>
              <a:t>Geração</a:t>
            </a:r>
            <a:r>
              <a:rPr lang="en-US" sz="2400" dirty="0" smtClean="0">
                <a:solidFill>
                  <a:srgbClr val="C00000"/>
                </a:solidFill>
              </a:rPr>
              <a:t>  1965 – 1980</a:t>
            </a:r>
          </a:p>
          <a:p>
            <a:pPr marL="692150" lvl="1" indent="-347663" eaLnBrk="1" hangingPunct="1">
              <a:lnSpc>
                <a:spcPct val="110000"/>
              </a:lnSpc>
            </a:pPr>
            <a:r>
              <a:rPr lang="en-US" sz="2400" dirty="0" err="1" smtClean="0"/>
              <a:t>Substituição</a:t>
            </a:r>
            <a:r>
              <a:rPr lang="en-US" sz="2400" dirty="0" smtClean="0"/>
              <a:t> dos </a:t>
            </a:r>
            <a:r>
              <a:rPr lang="en-US" sz="2400" dirty="0" err="1" smtClean="0"/>
              <a:t>transitores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circuitos</a:t>
            </a:r>
            <a:r>
              <a:rPr lang="en-US" sz="2400" dirty="0" smtClean="0"/>
              <a:t> </a:t>
            </a:r>
            <a:r>
              <a:rPr lang="en-US" sz="2400" dirty="0" err="1" smtClean="0"/>
              <a:t>integrados</a:t>
            </a:r>
            <a:r>
              <a:rPr lang="en-US" sz="2400" dirty="0" smtClean="0"/>
              <a:t> ( CIs);</a:t>
            </a:r>
          </a:p>
          <a:p>
            <a:pPr marL="692150" lvl="1" indent="-347663" eaLnBrk="1" hangingPunct="1">
              <a:lnSpc>
                <a:spcPct val="110000"/>
              </a:lnSpc>
            </a:pPr>
            <a:endParaRPr lang="en-US" sz="2400" dirty="0" smtClean="0"/>
          </a:p>
          <a:p>
            <a:pPr marL="692150" lvl="1" indent="-347663" eaLnBrk="1" hangingPunct="1">
              <a:lnSpc>
                <a:spcPct val="110000"/>
              </a:lnSpc>
            </a:pPr>
            <a:r>
              <a:rPr lang="en-US" sz="2400" dirty="0" err="1" smtClean="0"/>
              <a:t>Família</a:t>
            </a:r>
            <a:r>
              <a:rPr lang="en-US" sz="2400" dirty="0" smtClean="0"/>
              <a:t> 360 </a:t>
            </a:r>
            <a:r>
              <a:rPr lang="en-US" sz="2400" dirty="0" err="1" smtClean="0"/>
              <a:t>da</a:t>
            </a:r>
            <a:r>
              <a:rPr lang="en-US" sz="2400" dirty="0" smtClean="0"/>
              <a:t> IBM </a:t>
            </a:r>
            <a:r>
              <a:rPr lang="en-US" sz="2400" dirty="0" err="1" smtClean="0"/>
              <a:t>foi</a:t>
            </a:r>
            <a:r>
              <a:rPr lang="en-US" sz="2400" dirty="0" smtClean="0"/>
              <a:t> a </a:t>
            </a:r>
            <a:r>
              <a:rPr lang="en-US" sz="2400" dirty="0" err="1" smtClean="0"/>
              <a:t>precursora</a:t>
            </a:r>
            <a:r>
              <a:rPr lang="en-US" sz="2400" dirty="0" smtClean="0"/>
              <a:t> – </a:t>
            </a:r>
            <a:r>
              <a:rPr lang="en-US" sz="2400" dirty="0" err="1" smtClean="0"/>
              <a:t>tinha</a:t>
            </a:r>
            <a:r>
              <a:rPr lang="en-US" sz="2400" dirty="0" smtClean="0"/>
              <a:t> um SO </a:t>
            </a:r>
            <a:r>
              <a:rPr lang="en-US" sz="2400" dirty="0" err="1" smtClean="0"/>
              <a:t>complexo</a:t>
            </a:r>
            <a:r>
              <a:rPr lang="en-US" sz="2400" dirty="0" smtClean="0"/>
              <a:t> e </a:t>
            </a:r>
            <a:r>
              <a:rPr lang="en-US" sz="2400" dirty="0" err="1" smtClean="0"/>
              <a:t>enorme</a:t>
            </a:r>
            <a:r>
              <a:rPr lang="en-US" sz="2400" dirty="0" smtClean="0"/>
              <a:t>; </a:t>
            </a:r>
            <a:r>
              <a:rPr lang="en-US" sz="2400" dirty="0" err="1" smtClean="0"/>
              <a:t>adoção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técnicas</a:t>
            </a:r>
            <a:r>
              <a:rPr lang="en-US" sz="2400" dirty="0" smtClean="0"/>
              <a:t> </a:t>
            </a:r>
            <a:r>
              <a:rPr lang="en-US" sz="2400" dirty="0" err="1" smtClean="0"/>
              <a:t>interessantes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a </a:t>
            </a:r>
            <a:r>
              <a:rPr lang="en-US" sz="2400" dirty="0" err="1" smtClean="0"/>
              <a:t>multiprogramação</a:t>
            </a:r>
            <a:r>
              <a:rPr lang="en-US" sz="2400" dirty="0" smtClean="0"/>
              <a:t>; </a:t>
            </a:r>
            <a:r>
              <a:rPr lang="pt-BR" sz="2400" dirty="0" smtClean="0"/>
              <a:t>a IBM vendeu mais de 30.000 computadores;</a:t>
            </a:r>
          </a:p>
          <a:p>
            <a:pPr marL="692150" lvl="1" indent="-347663" eaLnBrk="1" hangingPunct="1">
              <a:lnSpc>
                <a:spcPct val="110000"/>
              </a:lnSpc>
            </a:pPr>
            <a:endParaRPr lang="pt-BR" sz="2400" dirty="0" smtClean="0"/>
          </a:p>
          <a:p>
            <a:pPr marL="692150" lvl="1" indent="-347663" eaLnBrk="1" hangingPunct="1">
              <a:lnSpc>
                <a:spcPct val="110000"/>
              </a:lnSpc>
            </a:pPr>
            <a:r>
              <a:rPr lang="pt-BR" sz="2400" dirty="0" smtClean="0"/>
              <a:t>Criação do SO MULTICS que pretendia rodar em qualquer máquina da família. Sem sucesso comercial mas com </a:t>
            </a:r>
            <a:r>
              <a:rPr lang="pt-BR" sz="2400" dirty="0" err="1" smtClean="0"/>
              <a:t>idéias</a:t>
            </a:r>
            <a:r>
              <a:rPr lang="pt-BR" sz="2400" dirty="0" smtClean="0"/>
              <a:t> seminais que levaram ao UNIX.</a:t>
            </a:r>
            <a:endParaRPr lang="en-US" sz="2400" dirty="0" smtClean="0"/>
          </a:p>
        </p:txBody>
      </p:sp>
      <p:pic>
        <p:nvPicPr>
          <p:cNvPr id="68610" name="Picture 2" descr="http://www.soldafria.com.br/images/DIP_40PINO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188640"/>
            <a:ext cx="2195736" cy="16182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Multiprogramação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365625"/>
            <a:ext cx="8424862" cy="2492375"/>
          </a:xfrm>
        </p:spPr>
        <p:txBody>
          <a:bodyPr/>
          <a:lstStyle/>
          <a:p>
            <a:pPr marL="692150" lvl="1" indent="-347663" eaLnBrk="1" hangingPunct="1">
              <a:lnSpc>
                <a:spcPct val="110000"/>
              </a:lnSpc>
            </a:pPr>
            <a:r>
              <a:rPr lang="en-US" sz="2400" dirty="0" smtClean="0"/>
              <a:t>O </a:t>
            </a:r>
            <a:r>
              <a:rPr lang="en-US" sz="2400" dirty="0" err="1" smtClean="0"/>
              <a:t>modelo</a:t>
            </a:r>
            <a:r>
              <a:rPr lang="en-US" sz="2400" dirty="0" smtClean="0"/>
              <a:t> </a:t>
            </a:r>
            <a:r>
              <a:rPr lang="en-US" sz="2400" dirty="0" err="1" smtClean="0"/>
              <a:t>antigo</a:t>
            </a:r>
            <a:r>
              <a:rPr lang="en-US" sz="2400" dirty="0" smtClean="0"/>
              <a:t> 7094 </a:t>
            </a:r>
            <a:r>
              <a:rPr lang="en-US" sz="2400" dirty="0" err="1" smtClean="0"/>
              <a:t>chegava</a:t>
            </a:r>
            <a:r>
              <a:rPr lang="en-US" sz="2400" dirty="0" smtClean="0"/>
              <a:t> a </a:t>
            </a:r>
            <a:r>
              <a:rPr lang="en-US" sz="2400" dirty="0" err="1" smtClean="0"/>
              <a:t>ficar</a:t>
            </a:r>
            <a:r>
              <a:rPr lang="en-US" sz="2400" dirty="0" smtClean="0"/>
              <a:t> 90% do tempo </a:t>
            </a:r>
            <a:r>
              <a:rPr lang="en-US" sz="2400" dirty="0" err="1" smtClean="0"/>
              <a:t>esperando</a:t>
            </a:r>
            <a:r>
              <a:rPr lang="en-US" sz="2400" dirty="0" smtClean="0"/>
              <a:t> E/S. Na </a:t>
            </a:r>
            <a:r>
              <a:rPr lang="en-US" sz="2400" dirty="0" err="1" smtClean="0"/>
              <a:t>família</a:t>
            </a:r>
            <a:r>
              <a:rPr lang="en-US" sz="2400" dirty="0" smtClean="0"/>
              <a:t> 360: </a:t>
            </a:r>
            <a:r>
              <a:rPr lang="en-US" sz="2400" dirty="0" err="1" smtClean="0"/>
              <a:t>enquanto</a:t>
            </a:r>
            <a:r>
              <a:rPr lang="en-US" sz="2400" dirty="0" smtClean="0"/>
              <a:t> um job </a:t>
            </a:r>
            <a:r>
              <a:rPr lang="en-US" sz="2400" dirty="0" err="1" smtClean="0"/>
              <a:t>espera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E/S, </a:t>
            </a:r>
            <a:r>
              <a:rPr lang="en-US" sz="2400" dirty="0" err="1" smtClean="0"/>
              <a:t>outro</a:t>
            </a:r>
            <a:r>
              <a:rPr lang="en-US" sz="2400" dirty="0" smtClean="0"/>
              <a:t> </a:t>
            </a:r>
            <a:r>
              <a:rPr lang="en-US" sz="2400" dirty="0" err="1" smtClean="0"/>
              <a:t>usa</a:t>
            </a:r>
            <a:r>
              <a:rPr lang="en-US" sz="2400" dirty="0" smtClean="0"/>
              <a:t> a CPU =&gt; </a:t>
            </a:r>
            <a:r>
              <a:rPr lang="en-US" sz="2400" dirty="0" err="1" smtClean="0"/>
              <a:t>proteger</a:t>
            </a:r>
            <a:r>
              <a:rPr lang="en-US" sz="2400" dirty="0" smtClean="0"/>
              <a:t> </a:t>
            </a:r>
            <a:r>
              <a:rPr lang="en-US" sz="2400" dirty="0" err="1" smtClean="0"/>
              <a:t>cada</a:t>
            </a:r>
            <a:r>
              <a:rPr lang="en-US" sz="2400" dirty="0" smtClean="0"/>
              <a:t> job. </a:t>
            </a:r>
          </a:p>
          <a:p>
            <a:pPr marL="692150" lvl="1" indent="-347663" eaLnBrk="1" hangingPunct="1">
              <a:lnSpc>
                <a:spcPct val="110000"/>
              </a:lnSpc>
            </a:pPr>
            <a:r>
              <a:rPr lang="en-US" sz="2400" dirty="0" smtClean="0"/>
              <a:t>Na </a:t>
            </a:r>
            <a:r>
              <a:rPr lang="en-US" sz="2400" dirty="0" err="1" smtClean="0"/>
              <a:t>figura</a:t>
            </a:r>
            <a:r>
              <a:rPr lang="en-US" sz="2400" dirty="0" smtClean="0"/>
              <a:t> </a:t>
            </a:r>
            <a:r>
              <a:rPr lang="en-US" sz="2400" dirty="0" err="1" smtClean="0"/>
              <a:t>há</a:t>
            </a:r>
            <a:r>
              <a:rPr lang="en-US" sz="2400" dirty="0" smtClean="0"/>
              <a:t> 3 </a:t>
            </a:r>
            <a:r>
              <a:rPr lang="en-US" sz="2400" dirty="0" err="1" smtClean="0"/>
              <a:t>tarefas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–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generation</a:t>
            </a:r>
          </a:p>
        </p:txBody>
      </p:sp>
      <p:pic>
        <p:nvPicPr>
          <p:cNvPr id="17412" name="Picture 4" descr="1-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4438" y="1125538"/>
            <a:ext cx="4111625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Técnicas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da</a:t>
            </a:r>
            <a:r>
              <a:rPr lang="en-US" sz="4000" dirty="0" smtClean="0">
                <a:solidFill>
                  <a:schemeClr val="tx1"/>
                </a:solidFill>
              </a:rPr>
              <a:t> 3a. </a:t>
            </a:r>
            <a:r>
              <a:rPr lang="en-US" sz="4000" dirty="0" err="1" smtClean="0">
                <a:solidFill>
                  <a:schemeClr val="tx1"/>
                </a:solidFill>
              </a:rPr>
              <a:t>Geração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8135937" cy="4608512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Spooling: Simultaneous Peripheral Operation Online – </a:t>
            </a:r>
            <a:r>
              <a:rPr lang="en-US" sz="2400" dirty="0" err="1" smtClean="0"/>
              <a:t>assim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um job fosse </a:t>
            </a:r>
            <a:r>
              <a:rPr lang="en-US" sz="2400" dirty="0" err="1" smtClean="0"/>
              <a:t>completado</a:t>
            </a:r>
            <a:r>
              <a:rPr lang="en-US" sz="2400" dirty="0" smtClean="0"/>
              <a:t>, o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 </a:t>
            </a:r>
            <a:r>
              <a:rPr lang="en-US" sz="2400" dirty="0" err="1" smtClean="0"/>
              <a:t>operacional</a:t>
            </a:r>
            <a:r>
              <a:rPr lang="en-US" sz="2400" dirty="0" smtClean="0"/>
              <a:t> </a:t>
            </a:r>
            <a:r>
              <a:rPr lang="en-US" sz="2400" dirty="0" err="1" smtClean="0"/>
              <a:t>poderia</a:t>
            </a:r>
            <a:r>
              <a:rPr lang="en-US" sz="2400" dirty="0" smtClean="0"/>
              <a:t> </a:t>
            </a:r>
            <a:r>
              <a:rPr lang="en-US" sz="2400" dirty="0" err="1" smtClean="0"/>
              <a:t>carregar</a:t>
            </a:r>
            <a:r>
              <a:rPr lang="en-US" sz="2400" dirty="0" smtClean="0"/>
              <a:t> um novo job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partição</a:t>
            </a:r>
            <a:r>
              <a:rPr lang="en-US" sz="2400" dirty="0" smtClean="0"/>
              <a:t> </a:t>
            </a:r>
            <a:r>
              <a:rPr lang="en-US" sz="2400" dirty="0" err="1" smtClean="0"/>
              <a:t>liberada</a:t>
            </a:r>
            <a:r>
              <a:rPr lang="en-US" sz="2400" dirty="0" smtClean="0"/>
              <a:t> e </a:t>
            </a:r>
            <a:r>
              <a:rPr lang="en-US" sz="2400" dirty="0" err="1" smtClean="0"/>
              <a:t>processá</a:t>
            </a:r>
            <a:r>
              <a:rPr lang="en-US" sz="2400" dirty="0" smtClean="0"/>
              <a:t>-lo.</a:t>
            </a:r>
          </a:p>
          <a:p>
            <a:pPr eaLnBrk="1" hangingPunct="1"/>
            <a:r>
              <a:rPr lang="en-US" sz="2400" dirty="0" smtClean="0">
                <a:solidFill>
                  <a:srgbClr val="C00000"/>
                </a:solidFill>
              </a:rPr>
              <a:t>Timesharing </a:t>
            </a:r>
            <a:r>
              <a:rPr lang="en-US" sz="2400" dirty="0" smtClean="0"/>
              <a:t>: </a:t>
            </a:r>
            <a:r>
              <a:rPr lang="en-US" sz="2400" dirty="0" err="1" smtClean="0"/>
              <a:t>variante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</a:t>
            </a:r>
            <a:r>
              <a:rPr lang="en-US" sz="2400" dirty="0" err="1" smtClean="0"/>
              <a:t>multiprogramação</a:t>
            </a: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/>
              <a:t>a CPU é </a:t>
            </a:r>
            <a:r>
              <a:rPr lang="en-US" sz="2400" dirty="0" err="1" smtClean="0"/>
              <a:t>alocada</a:t>
            </a:r>
            <a:r>
              <a:rPr lang="en-US" sz="2400" dirty="0" smtClean="0"/>
              <a:t> </a:t>
            </a:r>
            <a:r>
              <a:rPr lang="en-US" sz="2400" dirty="0" err="1" smtClean="0"/>
              <a:t>ciclicamente</a:t>
            </a:r>
            <a:r>
              <a:rPr lang="en-US" sz="2400" dirty="0" smtClean="0"/>
              <a:t> </a:t>
            </a:r>
            <a:r>
              <a:rPr lang="en-US" sz="2400" dirty="0" err="1" smtClean="0"/>
              <a:t>aos</a:t>
            </a:r>
            <a:r>
              <a:rPr lang="en-US" sz="2400" dirty="0" smtClean="0"/>
              <a:t> jobs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esperam</a:t>
            </a:r>
            <a:r>
              <a:rPr lang="en-US" sz="2400" dirty="0" smtClean="0"/>
              <a:t> </a:t>
            </a:r>
            <a:r>
              <a:rPr lang="en-US" sz="2400" dirty="0" err="1" smtClean="0"/>
              <a:t>pela</a:t>
            </a:r>
            <a:r>
              <a:rPr lang="en-US" sz="2400" dirty="0" smtClean="0"/>
              <a:t> CPU.</a:t>
            </a:r>
          </a:p>
          <a:p>
            <a:pPr eaLnBrk="1" hangingPunct="1"/>
            <a:endParaRPr lang="pt-BR" sz="2400" dirty="0" smtClean="0"/>
          </a:p>
          <a:p>
            <a:pPr eaLnBrk="1" hangingPunct="1"/>
            <a:endParaRPr lang="pt-BR" sz="2400" dirty="0" smtClean="0"/>
          </a:p>
          <a:p>
            <a:pPr eaLnBrk="1" hangingPunct="1"/>
            <a:r>
              <a:rPr lang="pt-BR" sz="2400" dirty="0" smtClean="0"/>
              <a:t>IBM 360 – 1964   =&gt;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3603625"/>
            <a:ext cx="4497388" cy="325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z="4000" dirty="0" smtClean="0">
                <a:solidFill>
                  <a:schemeClr val="tx1"/>
                </a:solidFill>
              </a:rPr>
              <a:t>Mais Museu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98925"/>
            <a:ext cx="3114675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7275" y="3790950"/>
            <a:ext cx="4276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836712"/>
            <a:ext cx="57150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0" y="3789040"/>
            <a:ext cx="2272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Terminal Burro 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563888" y="5085184"/>
            <a:ext cx="18806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Computador</a:t>
            </a:r>
          </a:p>
          <a:p>
            <a:r>
              <a:rPr lang="pt-BR" dirty="0" smtClean="0">
                <a:solidFill>
                  <a:schemeClr val="tx2"/>
                </a:solidFill>
              </a:rPr>
              <a:t>Apollo 11 – </a:t>
            </a:r>
          </a:p>
          <a:p>
            <a:r>
              <a:rPr lang="pt-BR" dirty="0" smtClean="0">
                <a:solidFill>
                  <a:schemeClr val="tx2"/>
                </a:solidFill>
              </a:rPr>
              <a:t>1969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771800" y="980728"/>
            <a:ext cx="25202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dirty="0" smtClean="0"/>
              <a:t>IBM 370 – </a:t>
            </a:r>
            <a:r>
              <a:rPr lang="pt-BR" dirty="0" smtClean="0">
                <a:solidFill>
                  <a:schemeClr val="tx2"/>
                </a:solidFill>
              </a:rPr>
              <a:t>1970</a:t>
            </a:r>
          </a:p>
          <a:p>
            <a:endParaRPr lang="pt-BR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SOs </a:t>
            </a:r>
            <a:r>
              <a:rPr lang="en-US" sz="4000" dirty="0" err="1" smtClean="0">
                <a:solidFill>
                  <a:schemeClr val="tx1"/>
                </a:solidFill>
              </a:rPr>
              <a:t>na</a:t>
            </a:r>
            <a:r>
              <a:rPr lang="en-US" sz="4000" dirty="0" smtClean="0">
                <a:solidFill>
                  <a:schemeClr val="tx1"/>
                </a:solidFill>
              </a:rPr>
              <a:t> Terceira </a:t>
            </a:r>
            <a:r>
              <a:rPr lang="en-US" sz="4000" dirty="0" err="1" smtClean="0">
                <a:solidFill>
                  <a:schemeClr val="tx1"/>
                </a:solidFill>
              </a:rPr>
              <a:t>Geração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68760"/>
            <a:ext cx="8893175" cy="558924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 dirty="0" err="1" smtClean="0"/>
              <a:t>Família</a:t>
            </a:r>
            <a:r>
              <a:rPr lang="en-US" sz="2400" dirty="0" smtClean="0"/>
              <a:t> PDPs </a:t>
            </a:r>
            <a:r>
              <a:rPr lang="en-US" sz="2400" dirty="0" err="1" smtClean="0"/>
              <a:t>da</a:t>
            </a:r>
            <a:r>
              <a:rPr lang="en-US" sz="2400" dirty="0" smtClean="0"/>
              <a:t> DEC </a:t>
            </a:r>
            <a:r>
              <a:rPr lang="en-US" sz="2400" dirty="0" err="1" smtClean="0"/>
              <a:t>custava</a:t>
            </a:r>
            <a:r>
              <a:rPr lang="en-US" sz="2400" dirty="0" smtClean="0"/>
              <a:t> 120 mil </a:t>
            </a:r>
            <a:r>
              <a:rPr lang="en-US" sz="2400" dirty="0" err="1" smtClean="0"/>
              <a:t>dólares</a:t>
            </a:r>
            <a:r>
              <a:rPr lang="en-US" sz="2400" dirty="0" smtClean="0"/>
              <a:t> (5% do </a:t>
            </a:r>
            <a:r>
              <a:rPr lang="en-US" sz="2400" dirty="0" err="1" smtClean="0"/>
              <a:t>preço</a:t>
            </a:r>
            <a:r>
              <a:rPr lang="en-US" sz="2400" dirty="0" smtClean="0"/>
              <a:t> do 7094) e </a:t>
            </a:r>
            <a:r>
              <a:rPr lang="en-US" sz="2400" dirty="0" err="1" smtClean="0"/>
              <a:t>vendeu</a:t>
            </a:r>
            <a:r>
              <a:rPr lang="en-US" sz="2400" dirty="0" smtClean="0"/>
              <a:t> </a:t>
            </a:r>
            <a:r>
              <a:rPr lang="en-US" sz="2400" dirty="0" err="1" smtClean="0"/>
              <a:t>muito</a:t>
            </a:r>
            <a:r>
              <a:rPr lang="en-US" sz="2400" dirty="0" smtClean="0"/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pt-BR" sz="2400" dirty="0" smtClean="0"/>
              <a:t>Em Agosto de 1969, Ken Thompson, aproveitou a saída da esposa e filho por um mês para colocar em prática suas ideias de um novo sistema operacional, versão despojada do MULTICS;  Com Dennis Ritchie geraram o UNIX: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i="1" dirty="0" smtClean="0"/>
              <a:t>"...the number of UNIX installations has grown to 10, with more expected...” </a:t>
            </a:r>
            <a:r>
              <a:rPr lang="en-US" sz="2400" dirty="0" smtClean="0"/>
              <a:t>June 1972;</a:t>
            </a:r>
          </a:p>
          <a:p>
            <a:pPr eaLnBrk="1" hangingPunct="1">
              <a:lnSpc>
                <a:spcPct val="120000"/>
              </a:lnSpc>
            </a:pPr>
            <a:r>
              <a:rPr lang="pt-BR" sz="2400" dirty="0" smtClean="0"/>
              <a:t>Versões do UNIX: System V (AT&amp;T), BSD (Univ. da Califórnia em Berkeley), mas não eram compatíveis;</a:t>
            </a:r>
          </a:p>
          <a:p>
            <a:pPr eaLnBrk="1" hangingPunct="1">
              <a:lnSpc>
                <a:spcPct val="120000"/>
              </a:lnSpc>
            </a:pPr>
            <a:r>
              <a:rPr lang="pt-BR" sz="2400" dirty="0" smtClean="0"/>
              <a:t>POSIX: versão UNIX padronizada pela IEEE.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História (4)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713788" cy="580548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sz="2800" dirty="0" err="1" smtClean="0">
                <a:solidFill>
                  <a:srgbClr val="C00000"/>
                </a:solidFill>
              </a:rPr>
              <a:t>Quarta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Geração</a:t>
            </a:r>
            <a:r>
              <a:rPr lang="en-US" sz="2800" dirty="0" smtClean="0">
                <a:solidFill>
                  <a:srgbClr val="C00000"/>
                </a:solidFill>
              </a:rPr>
              <a:t> 1980 – (?)</a:t>
            </a:r>
          </a:p>
          <a:p>
            <a:pPr marL="274638" lvl="1" indent="-95250" eaLnBrk="1" hangingPunct="1">
              <a:lnSpc>
                <a:spcPct val="90000"/>
              </a:lnSpc>
            </a:pPr>
            <a:r>
              <a:rPr lang="en-US" sz="2400" dirty="0" err="1" smtClean="0"/>
              <a:t>Computadores</a:t>
            </a:r>
            <a:r>
              <a:rPr lang="en-US" sz="2400" dirty="0" smtClean="0"/>
              <a:t> </a:t>
            </a:r>
            <a:r>
              <a:rPr lang="en-US" sz="2400" dirty="0" err="1" smtClean="0"/>
              <a:t>Pessoais</a:t>
            </a:r>
            <a:r>
              <a:rPr lang="en-US" sz="2400" dirty="0" smtClean="0"/>
              <a:t> (PCs); micro-</a:t>
            </a:r>
            <a:r>
              <a:rPr lang="en-US" sz="2400" dirty="0" err="1" smtClean="0"/>
              <a:t>computadores</a:t>
            </a:r>
            <a:r>
              <a:rPr lang="en-US" sz="2400" dirty="0" smtClean="0"/>
              <a:t> se </a:t>
            </a:r>
            <a:r>
              <a:rPr lang="en-US" sz="2400" dirty="0" err="1" smtClean="0"/>
              <a:t>popularizaram</a:t>
            </a:r>
            <a:r>
              <a:rPr lang="en-US" sz="2400" dirty="0" smtClean="0"/>
              <a:t>; </a:t>
            </a:r>
            <a:br>
              <a:rPr lang="en-US" sz="2400" dirty="0" smtClean="0"/>
            </a:br>
            <a:r>
              <a:rPr lang="en-US" sz="2400" dirty="0" smtClean="0"/>
              <a:t>SOs:</a:t>
            </a:r>
          </a:p>
          <a:p>
            <a:pPr marL="449263" lvl="2" indent="-179388" eaLnBrk="1" hangingPunct="1">
              <a:lnSpc>
                <a:spcPct val="90000"/>
              </a:lnSpc>
            </a:pPr>
            <a:r>
              <a:rPr lang="pt-BR" i="1" dirty="0" smtClean="0">
                <a:solidFill>
                  <a:srgbClr val="006600"/>
                </a:solidFill>
              </a:rPr>
              <a:t>UNIX</a:t>
            </a:r>
            <a:r>
              <a:rPr lang="pt-BR" i="1" dirty="0" smtClean="0"/>
              <a:t>: 1969, Ken Thompson; </a:t>
            </a:r>
          </a:p>
          <a:p>
            <a:pPr marL="449263" lvl="2" indent="-179388" eaLnBrk="1" hangingPunct="1">
              <a:lnSpc>
                <a:spcPct val="90000"/>
              </a:lnSpc>
            </a:pPr>
            <a:r>
              <a:rPr lang="en-US" i="1" dirty="0" smtClean="0">
                <a:solidFill>
                  <a:srgbClr val="006600"/>
                </a:solidFill>
              </a:rPr>
              <a:t>CP/M</a:t>
            </a:r>
            <a:r>
              <a:rPr lang="en-US" i="1" dirty="0" smtClean="0"/>
              <a:t>: 1974, </a:t>
            </a:r>
            <a:r>
              <a:rPr lang="en-US" i="1" dirty="0" err="1" smtClean="0"/>
              <a:t>Kildall</a:t>
            </a:r>
            <a:r>
              <a:rPr lang="en-US" i="1" dirty="0" smtClean="0"/>
              <a:t> </a:t>
            </a:r>
            <a:r>
              <a:rPr lang="en-US" i="1" dirty="0" err="1" smtClean="0"/>
              <a:t>consultor</a:t>
            </a:r>
            <a:r>
              <a:rPr lang="en-US" i="1" dirty="0" smtClean="0"/>
              <a:t> </a:t>
            </a:r>
            <a:r>
              <a:rPr lang="en-US" i="1" dirty="0" err="1" smtClean="0"/>
              <a:t>da</a:t>
            </a:r>
            <a:r>
              <a:rPr lang="en-US" i="1" dirty="0" smtClean="0"/>
              <a:t> Intel, </a:t>
            </a:r>
            <a:r>
              <a:rPr lang="en-US" i="1" dirty="0" err="1" smtClean="0"/>
              <a:t>deu</a:t>
            </a:r>
            <a:r>
              <a:rPr lang="en-US" i="1" dirty="0" smtClean="0"/>
              <a:t> </a:t>
            </a:r>
            <a:r>
              <a:rPr lang="en-US" i="1" dirty="0" err="1" smtClean="0"/>
              <a:t>origem</a:t>
            </a:r>
            <a:r>
              <a:rPr lang="en-US" i="1" dirty="0" smtClean="0"/>
              <a:t> a </a:t>
            </a:r>
            <a:r>
              <a:rPr lang="en-US" i="1" dirty="0" err="1" smtClean="0"/>
              <a:t>empresa</a:t>
            </a:r>
            <a:r>
              <a:rPr lang="en-US" i="1" dirty="0" smtClean="0"/>
              <a:t> Digital (</a:t>
            </a:r>
            <a:r>
              <a:rPr lang="en-US" i="1" dirty="0" err="1" smtClean="0"/>
              <a:t>desenhado</a:t>
            </a:r>
            <a:r>
              <a:rPr lang="en-US" i="1" dirty="0" smtClean="0"/>
              <a:t> </a:t>
            </a:r>
            <a:r>
              <a:rPr lang="en-US" i="1" dirty="0" err="1" smtClean="0"/>
              <a:t>para</a:t>
            </a:r>
            <a:r>
              <a:rPr lang="en-US" i="1" dirty="0" smtClean="0"/>
              <a:t> o Intel 8080);</a:t>
            </a:r>
          </a:p>
          <a:p>
            <a:pPr marL="449263" lvl="2" indent="-179388" eaLnBrk="1" hangingPunct="1">
              <a:lnSpc>
                <a:spcPct val="90000"/>
              </a:lnSpc>
            </a:pPr>
            <a:r>
              <a:rPr lang="en-US" i="1" dirty="0" smtClean="0">
                <a:solidFill>
                  <a:srgbClr val="006600"/>
                </a:solidFill>
              </a:rPr>
              <a:t>DOS</a:t>
            </a:r>
            <a:r>
              <a:rPr lang="en-US" i="1" dirty="0" smtClean="0"/>
              <a:t>: </a:t>
            </a:r>
            <a:r>
              <a:rPr lang="en-US" i="1" dirty="0" err="1" smtClean="0"/>
              <a:t>inicio</a:t>
            </a:r>
            <a:r>
              <a:rPr lang="en-US" i="1" dirty="0" smtClean="0"/>
              <a:t> dos </a:t>
            </a:r>
            <a:r>
              <a:rPr lang="en-US" i="1" dirty="0" err="1" smtClean="0"/>
              <a:t>anos</a:t>
            </a:r>
            <a:r>
              <a:rPr lang="en-US" i="1" dirty="0" smtClean="0"/>
              <a:t> 80, IBM </a:t>
            </a:r>
            <a:r>
              <a:rPr lang="en-US" i="1" dirty="0" err="1" smtClean="0"/>
              <a:t>queria</a:t>
            </a:r>
            <a:r>
              <a:rPr lang="en-US" i="1" dirty="0" smtClean="0"/>
              <a:t> um SO </a:t>
            </a:r>
            <a:r>
              <a:rPr lang="en-US" i="1" dirty="0" err="1" smtClean="0"/>
              <a:t>para</a:t>
            </a:r>
            <a:r>
              <a:rPr lang="en-US" i="1" dirty="0" smtClean="0"/>
              <a:t> o IBM-PC e Gates </a:t>
            </a:r>
            <a:r>
              <a:rPr lang="en-US" i="1" dirty="0" err="1" smtClean="0"/>
              <a:t>tentou</a:t>
            </a:r>
            <a:r>
              <a:rPr lang="en-US" i="1" dirty="0" smtClean="0"/>
              <a:t> </a:t>
            </a:r>
            <a:r>
              <a:rPr lang="en-US" i="1" dirty="0" err="1" smtClean="0"/>
              <a:t>comprar</a:t>
            </a:r>
            <a:r>
              <a:rPr lang="en-US" i="1" dirty="0" smtClean="0"/>
              <a:t> o CP/M, </a:t>
            </a:r>
            <a:r>
              <a:rPr lang="en-US" i="1" dirty="0" err="1" smtClean="0"/>
              <a:t>não</a:t>
            </a:r>
            <a:r>
              <a:rPr lang="en-US" i="1" dirty="0" smtClean="0"/>
              <a:t> </a:t>
            </a:r>
            <a:r>
              <a:rPr lang="en-US" i="1" dirty="0" err="1" smtClean="0"/>
              <a:t>conseguindo</a:t>
            </a:r>
            <a:r>
              <a:rPr lang="en-US" i="1" dirty="0" smtClean="0"/>
              <a:t> </a:t>
            </a:r>
            <a:r>
              <a:rPr lang="en-US" i="1" dirty="0" err="1" smtClean="0"/>
              <a:t>comprou</a:t>
            </a:r>
            <a:r>
              <a:rPr lang="en-US" i="1" dirty="0" smtClean="0"/>
              <a:t> o DOS (US$75 mil ) </a:t>
            </a:r>
            <a:r>
              <a:rPr lang="en-US" i="1" dirty="0" err="1" smtClean="0"/>
              <a:t>em</a:t>
            </a:r>
            <a:r>
              <a:rPr lang="en-US" i="1" dirty="0" smtClean="0"/>
              <a:t> </a:t>
            </a:r>
            <a:r>
              <a:rPr lang="en-US" i="1" dirty="0" err="1" smtClean="0"/>
              <a:t>sua</a:t>
            </a:r>
            <a:r>
              <a:rPr lang="en-US" i="1" dirty="0" smtClean="0"/>
              <a:t> </a:t>
            </a:r>
            <a:r>
              <a:rPr lang="en-US" i="1" dirty="0" err="1" smtClean="0"/>
              <a:t>empresa</a:t>
            </a:r>
            <a:r>
              <a:rPr lang="en-US" i="1" dirty="0" smtClean="0"/>
              <a:t> </a:t>
            </a:r>
            <a:r>
              <a:rPr lang="en-US" i="1" dirty="0" err="1" smtClean="0"/>
              <a:t>embrionária</a:t>
            </a:r>
            <a:r>
              <a:rPr lang="en-US" i="1" dirty="0" smtClean="0"/>
              <a:t>  - </a:t>
            </a:r>
            <a:r>
              <a:rPr lang="en-US" i="1" dirty="0" err="1" smtClean="0"/>
              <a:t>Microsoft;modificações</a:t>
            </a:r>
            <a:r>
              <a:rPr lang="en-US" i="1" dirty="0" smtClean="0"/>
              <a:t> no original </a:t>
            </a:r>
            <a:r>
              <a:rPr lang="en-US" i="1" dirty="0" err="1" smtClean="0"/>
              <a:t>geraram</a:t>
            </a:r>
            <a:r>
              <a:rPr lang="en-US" i="1" dirty="0" smtClean="0"/>
              <a:t> o </a:t>
            </a:r>
            <a:r>
              <a:rPr lang="en-US" i="1" dirty="0" smtClean="0">
                <a:solidFill>
                  <a:srgbClr val="006600"/>
                </a:solidFill>
              </a:rPr>
              <a:t>MS-DOS </a:t>
            </a:r>
            <a:r>
              <a:rPr lang="en-US" i="1" dirty="0" err="1" smtClean="0"/>
              <a:t>vendido</a:t>
            </a:r>
            <a:r>
              <a:rPr lang="en-US" i="1" dirty="0" smtClean="0"/>
              <a:t> </a:t>
            </a:r>
            <a:r>
              <a:rPr lang="en-US" i="1" dirty="0" err="1" smtClean="0"/>
              <a:t>por</a:t>
            </a:r>
            <a:r>
              <a:rPr lang="en-US" i="1" dirty="0" smtClean="0"/>
              <a:t> US$8milhões;</a:t>
            </a:r>
          </a:p>
          <a:p>
            <a:pPr marL="449263" lvl="2" indent="-179388" eaLnBrk="1" hangingPunct="1">
              <a:lnSpc>
                <a:spcPct val="90000"/>
              </a:lnSpc>
            </a:pPr>
            <a:r>
              <a:rPr lang="en-US" i="1" dirty="0" smtClean="0">
                <a:solidFill>
                  <a:srgbClr val="006600"/>
                </a:solidFill>
              </a:rPr>
              <a:t>MAC OS </a:t>
            </a:r>
            <a:r>
              <a:rPr lang="en-US" i="1" dirty="0" smtClean="0"/>
              <a:t>: </a:t>
            </a:r>
            <a:r>
              <a:rPr lang="en-US" i="1" dirty="0" err="1" smtClean="0"/>
              <a:t>início</a:t>
            </a:r>
            <a:r>
              <a:rPr lang="en-US" i="1" dirty="0" smtClean="0"/>
              <a:t> dos </a:t>
            </a:r>
            <a:r>
              <a:rPr lang="en-US" i="1" dirty="0" err="1" smtClean="0"/>
              <a:t>anos</a:t>
            </a:r>
            <a:r>
              <a:rPr lang="en-US" i="1" dirty="0" smtClean="0"/>
              <a:t> 80, Steve Jobs, com interface </a:t>
            </a:r>
            <a:r>
              <a:rPr lang="en-US" i="1" dirty="0" err="1" smtClean="0"/>
              <a:t>gráfica</a:t>
            </a:r>
            <a:r>
              <a:rPr lang="en-US" i="1" dirty="0" smtClean="0"/>
              <a:t> </a:t>
            </a:r>
            <a:r>
              <a:rPr lang="en-US" i="1" dirty="0" err="1" smtClean="0"/>
              <a:t>amigável</a:t>
            </a:r>
            <a:r>
              <a:rPr lang="en-US" i="1" dirty="0" smtClean="0"/>
              <a:t> </a:t>
            </a:r>
            <a:r>
              <a:rPr lang="en-US" i="1" dirty="0" err="1" smtClean="0"/>
              <a:t>conquista</a:t>
            </a:r>
            <a:r>
              <a:rPr lang="en-US" i="1" dirty="0" smtClean="0"/>
              <a:t> o </a:t>
            </a:r>
            <a:r>
              <a:rPr lang="en-US" i="1" dirty="0" err="1" smtClean="0"/>
              <a:t>usuário</a:t>
            </a:r>
            <a:r>
              <a:rPr lang="en-US" i="1" dirty="0" smtClean="0"/>
              <a:t>;</a:t>
            </a:r>
          </a:p>
          <a:p>
            <a:pPr marL="449263" lvl="2" indent="-179388" eaLnBrk="1" hangingPunct="1">
              <a:lnSpc>
                <a:spcPct val="90000"/>
              </a:lnSpc>
            </a:pPr>
            <a:r>
              <a:rPr lang="en-US" i="1" dirty="0" smtClean="0">
                <a:solidFill>
                  <a:srgbClr val="006600"/>
                </a:solidFill>
              </a:rPr>
              <a:t>Windows</a:t>
            </a:r>
            <a:r>
              <a:rPr lang="en-US" i="1" dirty="0" smtClean="0"/>
              <a:t>: 1985 a 1995, </a:t>
            </a:r>
            <a:r>
              <a:rPr lang="en-US" i="1" dirty="0" err="1" smtClean="0"/>
              <a:t>ambiente</a:t>
            </a:r>
            <a:r>
              <a:rPr lang="en-US" i="1" dirty="0" smtClean="0"/>
              <a:t> </a:t>
            </a:r>
            <a:r>
              <a:rPr lang="en-US" i="1" dirty="0" err="1" smtClean="0"/>
              <a:t>gráfico</a:t>
            </a:r>
            <a:r>
              <a:rPr lang="en-US" i="1" dirty="0" smtClean="0"/>
              <a:t> </a:t>
            </a:r>
            <a:r>
              <a:rPr lang="en-US" i="1" dirty="0" err="1" smtClean="0"/>
              <a:t>sobre</a:t>
            </a:r>
            <a:r>
              <a:rPr lang="en-US" i="1" dirty="0" smtClean="0"/>
              <a:t> o MS-DOS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33375"/>
            <a:ext cx="7772400" cy="1008063"/>
          </a:xfrm>
          <a:noFill/>
        </p:spPr>
        <p:txBody>
          <a:bodyPr lIns="0" tIns="0" rIns="0" bIns="0"/>
          <a:lstStyle/>
          <a:p>
            <a:pPr eaLnBrk="1" hangingPunct="1"/>
            <a:r>
              <a:rPr lang="pt-BR" sz="4800" dirty="0" smtClean="0">
                <a:solidFill>
                  <a:schemeClr val="tx1"/>
                </a:solidFill>
              </a:rPr>
              <a:t>Introdução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1844824"/>
            <a:ext cx="7777163" cy="4105126"/>
          </a:xfrm>
        </p:spPr>
        <p:txBody>
          <a:bodyPr/>
          <a:lstStyle/>
          <a:p>
            <a:pPr algn="l" eaLnBrk="1" hangingPunct="1">
              <a:lnSpc>
                <a:spcPct val="140000"/>
              </a:lnSpc>
            </a:pPr>
            <a:r>
              <a:rPr lang="pt-BR" sz="2800" dirty="0" smtClean="0"/>
              <a:t>O computador possui vários componentes (processador, memória, discos, monitor, </a:t>
            </a:r>
            <a:r>
              <a:rPr lang="pt-BR" sz="2800" dirty="0" err="1" smtClean="0"/>
              <a:t>etc</a:t>
            </a:r>
            <a:r>
              <a:rPr lang="pt-BR" sz="2800" dirty="0" smtClean="0"/>
              <a:t>), que são gerenciados por um dispositivo de software, o </a:t>
            </a:r>
            <a:r>
              <a:rPr lang="pt-BR" sz="2800" i="1" dirty="0" smtClean="0">
                <a:solidFill>
                  <a:srgbClr val="CC0000"/>
                </a:solidFill>
              </a:rPr>
              <a:t>Sistema Operacional</a:t>
            </a:r>
            <a:r>
              <a:rPr lang="pt-BR" sz="2800" dirty="0" smtClean="0"/>
              <a:t>. Fornece aos programas do usuário uma interface simples com o hardware.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60648"/>
            <a:ext cx="7772400" cy="9477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z="4000" smtClean="0">
                <a:solidFill>
                  <a:schemeClr val="tx1"/>
                </a:solidFill>
              </a:rPr>
              <a:t>Evolução do Unix/Linux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00213"/>
            <a:ext cx="7772400" cy="4753123"/>
          </a:xfrm>
        </p:spPr>
        <p:txBody>
          <a:bodyPr/>
          <a:lstStyle/>
          <a:p>
            <a:pPr eaLnBrk="1" hangingPunct="1">
              <a:defRPr/>
            </a:pPr>
            <a:r>
              <a:rPr lang="pt-BR" sz="2400" dirty="0" err="1" smtClean="0"/>
              <a:t>Multics</a:t>
            </a:r>
            <a:r>
              <a:rPr lang="pt-BR" sz="2400" dirty="0" smtClean="0"/>
              <a:t> (GE,MIT e Bell </a:t>
            </a:r>
            <a:r>
              <a:rPr lang="pt-BR" sz="2400" dirty="0" err="1" smtClean="0"/>
              <a:t>Labs</a:t>
            </a:r>
            <a:r>
              <a:rPr lang="pt-BR" sz="2400" dirty="0" smtClean="0"/>
              <a:t>)</a:t>
            </a:r>
          </a:p>
          <a:p>
            <a:pPr eaLnBrk="1" hangingPunct="1">
              <a:defRPr/>
            </a:pPr>
            <a:r>
              <a:rPr lang="pt-BR" sz="2400" dirty="0" smtClean="0"/>
              <a:t>UNIX (1970)</a:t>
            </a:r>
          </a:p>
          <a:p>
            <a:pPr eaLnBrk="1" hangingPunct="1">
              <a:defRPr/>
            </a:pPr>
            <a:r>
              <a:rPr lang="pt-BR" sz="2400" dirty="0" smtClean="0"/>
              <a:t>UNIX BSD (Berkeley Software </a:t>
            </a:r>
            <a:r>
              <a:rPr lang="pt-BR" sz="2400" dirty="0" err="1" smtClean="0"/>
              <a:t>Distribution</a:t>
            </a:r>
            <a:r>
              <a:rPr lang="pt-BR" sz="2400" dirty="0" smtClean="0"/>
              <a:t>)</a:t>
            </a:r>
          </a:p>
          <a:p>
            <a:pPr eaLnBrk="1" hangingPunct="1">
              <a:defRPr/>
            </a:pPr>
            <a:r>
              <a:rPr lang="pt-BR" sz="2400" dirty="0" smtClean="0"/>
              <a:t>UNIX System V (Versão comercial AT&amp;T) </a:t>
            </a:r>
          </a:p>
          <a:p>
            <a:pPr marL="719138" lvl="1" indent="-358775" eaLnBrk="1" hangingPunct="1">
              <a:defRPr/>
            </a:pPr>
            <a:r>
              <a:rPr lang="pt-BR" sz="2400" dirty="0" smtClean="0"/>
              <a:t>Sun </a:t>
            </a:r>
            <a:r>
              <a:rPr lang="pt-BR" sz="2400" dirty="0" err="1" smtClean="0"/>
              <a:t>Solaris</a:t>
            </a:r>
            <a:r>
              <a:rPr lang="pt-BR" sz="2400" dirty="0" smtClean="0"/>
              <a:t> (UNIX da Sun), HPUX (da HP)</a:t>
            </a:r>
          </a:p>
          <a:p>
            <a:pPr marL="692150" lvl="1" indent="-347663" eaLnBrk="1" hangingPunct="1">
              <a:defRPr/>
            </a:pPr>
            <a:r>
              <a:rPr lang="pt-BR" sz="2400" dirty="0" smtClean="0"/>
              <a:t>IBM AIX</a:t>
            </a:r>
          </a:p>
          <a:p>
            <a:pPr eaLnBrk="1" hangingPunct="1">
              <a:defRPr/>
            </a:pPr>
            <a:r>
              <a:rPr lang="pt-BR" sz="2400" dirty="0" err="1" smtClean="0"/>
              <a:t>Minix</a:t>
            </a:r>
            <a:r>
              <a:rPr lang="pt-BR" sz="2400" dirty="0" smtClean="0"/>
              <a:t>: de </a:t>
            </a:r>
            <a:r>
              <a:rPr lang="pt-BR" sz="2400" dirty="0" err="1" smtClean="0"/>
              <a:t>Tanenbaum</a:t>
            </a:r>
            <a:r>
              <a:rPr lang="pt-BR" sz="2400" dirty="0" smtClean="0"/>
              <a:t> com objetivo educacional, adaptada por Linus Torvalds gerou o Linux de hoje.</a:t>
            </a:r>
          </a:p>
          <a:p>
            <a:pPr eaLnBrk="1" hangingPunct="1">
              <a:defRPr/>
            </a:pPr>
            <a:r>
              <a:rPr lang="pt-BR" sz="2400" dirty="0" smtClean="0"/>
              <a:t>Linux: </a:t>
            </a:r>
            <a:r>
              <a:rPr lang="pt-BR" sz="2400" dirty="0" err="1" smtClean="0"/>
              <a:t>flavours</a:t>
            </a:r>
            <a:r>
              <a:rPr lang="pt-BR" sz="2400" dirty="0" smtClean="0"/>
              <a:t> ou </a:t>
            </a:r>
            <a:r>
              <a:rPr lang="pt-BR" sz="2400" dirty="0" err="1" smtClean="0"/>
              <a:t>distro</a:t>
            </a:r>
            <a:r>
              <a:rPr lang="pt-BR" sz="2400" dirty="0" smtClean="0"/>
              <a:t>: há aprox. 300 ativas!</a:t>
            </a:r>
          </a:p>
          <a:p>
            <a:pPr lvl="1" eaLnBrk="1" hangingPunct="1">
              <a:defRPr/>
            </a:pPr>
            <a:r>
              <a:rPr lang="pt-BR" sz="2000" dirty="0" err="1" smtClean="0"/>
              <a:t>Debian</a:t>
            </a:r>
            <a:r>
              <a:rPr lang="pt-BR" sz="2000" dirty="0" smtClean="0"/>
              <a:t> (</a:t>
            </a:r>
            <a:r>
              <a:rPr lang="pt-BR" sz="2000" dirty="0" err="1" smtClean="0"/>
              <a:t>Ubuntu</a:t>
            </a:r>
            <a:r>
              <a:rPr lang="pt-BR" sz="2000" dirty="0" smtClean="0"/>
              <a:t>), </a:t>
            </a:r>
            <a:r>
              <a:rPr lang="pt-BR" sz="2000" dirty="0" err="1" smtClean="0"/>
              <a:t>Red</a:t>
            </a:r>
            <a:r>
              <a:rPr lang="pt-BR" sz="2000" dirty="0" smtClean="0"/>
              <a:t> </a:t>
            </a:r>
            <a:r>
              <a:rPr lang="pt-BR" sz="2000" dirty="0" err="1" smtClean="0"/>
              <a:t>Hat</a:t>
            </a:r>
            <a:r>
              <a:rPr lang="pt-BR" sz="2000" dirty="0" smtClean="0"/>
              <a:t> (</a:t>
            </a:r>
            <a:r>
              <a:rPr lang="pt-BR" sz="2000" dirty="0" err="1" smtClean="0"/>
              <a:t>Fedora</a:t>
            </a:r>
            <a:r>
              <a:rPr lang="pt-BR" sz="2000" dirty="0" smtClean="0"/>
              <a:t>, </a:t>
            </a:r>
            <a:r>
              <a:rPr lang="pt-BR" sz="2000" dirty="0" err="1" smtClean="0"/>
              <a:t>Mandriva</a:t>
            </a:r>
            <a:r>
              <a:rPr lang="pt-BR" sz="2000" dirty="0" smtClean="0"/>
              <a:t>), </a:t>
            </a:r>
            <a:r>
              <a:rPr lang="pt-BR" sz="2000" dirty="0" err="1" smtClean="0"/>
              <a:t>FreeBSD</a:t>
            </a:r>
            <a:r>
              <a:rPr lang="pt-BR" sz="2000" dirty="0" smtClean="0"/>
              <a:t> (</a:t>
            </a:r>
            <a:r>
              <a:rPr lang="pt-BR" sz="2000" dirty="0" err="1" smtClean="0"/>
              <a:t>Gentoo</a:t>
            </a:r>
            <a:r>
              <a:rPr lang="pt-BR" sz="2000" dirty="0" smtClean="0"/>
              <a:t>), </a:t>
            </a:r>
            <a:r>
              <a:rPr lang="pt-BR" sz="2000" dirty="0" err="1" smtClean="0"/>
              <a:t>Slackware</a:t>
            </a:r>
            <a:r>
              <a:rPr lang="pt-BR" sz="2000" dirty="0" smtClean="0"/>
              <a:t>, </a:t>
            </a:r>
            <a:r>
              <a:rPr lang="pt-BR" sz="2000" dirty="0" err="1" smtClean="0"/>
              <a:t>OpenSuse</a:t>
            </a:r>
            <a:endParaRPr lang="pt-B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7772400" cy="11255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z="4000" smtClean="0">
                <a:solidFill>
                  <a:schemeClr val="tx1"/>
                </a:solidFill>
              </a:rPr>
              <a:t>Evolução do Windows (1)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820150" cy="5516562"/>
          </a:xfrm>
        </p:spPr>
        <p:txBody>
          <a:bodyPr/>
          <a:lstStyle/>
          <a:p>
            <a:pPr eaLnBrk="1" hangingPunct="1"/>
            <a:r>
              <a:rPr lang="pt-BR" sz="2400" dirty="0" smtClean="0">
                <a:solidFill>
                  <a:srgbClr val="C00000"/>
                </a:solidFill>
              </a:rPr>
              <a:t>MS-DOS </a:t>
            </a:r>
            <a:r>
              <a:rPr lang="pt-BR" sz="2400" dirty="0" smtClean="0"/>
              <a:t>ou IBM-PC DOS (inspirado no DOS)</a:t>
            </a:r>
          </a:p>
          <a:p>
            <a:pPr eaLnBrk="1" hangingPunct="1"/>
            <a:r>
              <a:rPr lang="pt-BR" sz="2400" dirty="0" smtClean="0"/>
              <a:t>Windows Cooperativo (inspirado no Apple Macintosh de Steve Jobs) - Windows 1.0, 2.0, 3.1. Permaneceu por 10 anos.</a:t>
            </a:r>
          </a:p>
          <a:p>
            <a:pPr eaLnBrk="1" hangingPunct="1"/>
            <a:r>
              <a:rPr lang="pt-BR" sz="2400" dirty="0" smtClean="0">
                <a:solidFill>
                  <a:srgbClr val="C00000"/>
                </a:solidFill>
              </a:rPr>
              <a:t>Windows NT: </a:t>
            </a:r>
            <a:r>
              <a:rPr lang="pt-BR" sz="2400" dirty="0" smtClean="0"/>
              <a:t>pretendia aposentar o MS-DOS, </a:t>
            </a:r>
            <a:r>
              <a:rPr lang="pt-BR" sz="2400" dirty="0" err="1" smtClean="0"/>
              <a:t>idéias</a:t>
            </a:r>
            <a:r>
              <a:rPr lang="pt-BR" sz="2400" dirty="0" smtClean="0"/>
              <a:t> do concorrente VAX/VMS foi processado e fizeram acordo; outro concorrente: OS/2 .</a:t>
            </a:r>
          </a:p>
          <a:p>
            <a:pPr eaLnBrk="1" hangingPunct="1"/>
            <a:r>
              <a:rPr lang="pt-BR" sz="2400" dirty="0" smtClean="0">
                <a:solidFill>
                  <a:srgbClr val="C00000"/>
                </a:solidFill>
              </a:rPr>
              <a:t>Windows 95/98 </a:t>
            </a:r>
            <a:r>
              <a:rPr lang="pt-BR" sz="2400" dirty="0" smtClean="0"/>
              <a:t>(1ª e 2ª versões estáveis)</a:t>
            </a:r>
          </a:p>
          <a:p>
            <a:pPr eaLnBrk="1" hangingPunct="1"/>
            <a:r>
              <a:rPr lang="pt-BR" sz="2400" dirty="0" smtClean="0">
                <a:solidFill>
                  <a:srgbClr val="C00000"/>
                </a:solidFill>
              </a:rPr>
              <a:t>Windows 2000 </a:t>
            </a:r>
            <a:r>
              <a:rPr lang="pt-BR" sz="2400" dirty="0" smtClean="0"/>
              <a:t>e </a:t>
            </a:r>
            <a:r>
              <a:rPr lang="pt-BR" sz="2400" dirty="0" smtClean="0">
                <a:solidFill>
                  <a:srgbClr val="C00000"/>
                </a:solidFill>
              </a:rPr>
              <a:t>Windows Me </a:t>
            </a:r>
            <a:r>
              <a:rPr lang="pt-BR" sz="2400" dirty="0" smtClean="0"/>
              <a:t>(Início 1999- 3ª e 4ª versões estáveis)</a:t>
            </a:r>
          </a:p>
          <a:p>
            <a:pPr eaLnBrk="1" hangingPunct="1"/>
            <a:r>
              <a:rPr lang="pt-BR" sz="2400" dirty="0" smtClean="0">
                <a:solidFill>
                  <a:srgbClr val="C00000"/>
                </a:solidFill>
              </a:rPr>
              <a:t>Windows XP </a:t>
            </a:r>
            <a:r>
              <a:rPr lang="pt-BR" sz="2400" dirty="0" smtClean="0"/>
              <a:t>(Início de 2001 - 5ª versão estável)</a:t>
            </a:r>
          </a:p>
          <a:p>
            <a:pPr eaLnBrk="1" hangingPunct="1"/>
            <a:endParaRPr lang="pt-B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7921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z="4000" smtClean="0">
                <a:solidFill>
                  <a:schemeClr val="tx1"/>
                </a:solidFill>
              </a:rPr>
              <a:t>Evolução do Windows (2)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9512" y="1340768"/>
            <a:ext cx="8748464" cy="5517232"/>
          </a:xfrm>
        </p:spPr>
        <p:txBody>
          <a:bodyPr/>
          <a:lstStyle/>
          <a:p>
            <a:pPr eaLnBrk="1" hangingPunct="1"/>
            <a:r>
              <a:rPr lang="pt-BR" sz="2400" dirty="0" smtClean="0">
                <a:solidFill>
                  <a:srgbClr val="C00000"/>
                </a:solidFill>
              </a:rPr>
              <a:t>Windows Vista </a:t>
            </a:r>
            <a:r>
              <a:rPr lang="pt-BR" sz="2400" dirty="0" smtClean="0"/>
              <a:t>- Início de 2007: período mais longo entre lançamentos consecutivos de versões do Microsoft Windows. Windows Vista tem taxas de aprovação e satisfação mais baixas do que as do Windows XP (6ª versão estável).  </a:t>
            </a:r>
          </a:p>
          <a:p>
            <a:pPr eaLnBrk="1" hangingPunct="1"/>
            <a:r>
              <a:rPr lang="pt-BR" sz="2400" dirty="0" smtClean="0">
                <a:solidFill>
                  <a:srgbClr val="C00000"/>
                </a:solidFill>
              </a:rPr>
              <a:t>Windows 7 </a:t>
            </a:r>
            <a:r>
              <a:rPr lang="pt-BR" sz="2400" dirty="0" smtClean="0"/>
              <a:t>foi lançado em 2009,  menos de 3 anos depois do lançamento de seu predecessor.</a:t>
            </a:r>
          </a:p>
          <a:p>
            <a:pPr eaLnBrk="1" hangingPunct="1"/>
            <a:r>
              <a:rPr lang="pt-BR" sz="2400" dirty="0" smtClean="0">
                <a:solidFill>
                  <a:srgbClr val="C00000"/>
                </a:solidFill>
              </a:rPr>
              <a:t>Windows 8  </a:t>
            </a:r>
            <a:r>
              <a:rPr lang="pt-BR" sz="2400" dirty="0" smtClean="0"/>
              <a:t>foi lançado em agosto de 2012. O foco principal é melhorar a experiência com dispositivos móveis (Windows </a:t>
            </a:r>
            <a:r>
              <a:rPr lang="pt-BR" sz="2400" dirty="0" err="1" smtClean="0"/>
              <a:t>Phone</a:t>
            </a:r>
            <a:r>
              <a:rPr lang="pt-BR" sz="2400" dirty="0" smtClean="0"/>
              <a:t> 8 compartilha componentes com Windows 8).</a:t>
            </a:r>
          </a:p>
          <a:p>
            <a:pPr eaLnBrk="1" hangingPunct="1"/>
            <a:r>
              <a:rPr lang="pt-BR" sz="2400" dirty="0" smtClean="0">
                <a:solidFill>
                  <a:srgbClr val="C00000"/>
                </a:solidFill>
              </a:rPr>
              <a:t>Windows 10 </a:t>
            </a:r>
            <a:r>
              <a:rPr lang="pt-BR" sz="2400" dirty="0" smtClean="0"/>
              <a:t>lançado em 29 de julho de 2015. A atualização será gratuita para Windows 7 ou 8.1, durante o período de um ano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ço Reservado para Conteúdo 4" descr="EvolucaoSO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0"/>
            <a:ext cx="7920880" cy="206272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772400" cy="6175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z="4000" smtClean="0">
                <a:solidFill>
                  <a:schemeClr val="tx1"/>
                </a:solidFill>
              </a:rPr>
              <a:t>Empresas – Apple 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557338"/>
            <a:ext cx="3044825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638" y="2708275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7900" y="1557338"/>
            <a:ext cx="2452688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179388" y="5229225"/>
            <a:ext cx="860652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/>
              <a:t>Fundada em 1976 – lançou o primeiro computador Apple II</a:t>
            </a:r>
          </a:p>
          <a:p>
            <a:r>
              <a:rPr lang="pt-BR" dirty="0"/>
              <a:t>A revista </a:t>
            </a:r>
            <a:r>
              <a:rPr lang="pt-BR" dirty="0" err="1"/>
              <a:t>Fortune</a:t>
            </a:r>
            <a:r>
              <a:rPr lang="pt-BR" dirty="0"/>
              <a:t> </a:t>
            </a:r>
            <a:r>
              <a:rPr lang="pt-BR" dirty="0" smtClean="0"/>
              <a:t>classifica </a:t>
            </a:r>
            <a:r>
              <a:rPr lang="pt-BR" dirty="0"/>
              <a:t>a Apple a empresa mais admirada</a:t>
            </a:r>
          </a:p>
          <a:p>
            <a:r>
              <a:rPr lang="pt-BR" dirty="0"/>
              <a:t>do mundo </a:t>
            </a:r>
            <a:r>
              <a:rPr lang="pt-BR" dirty="0" smtClean="0"/>
              <a:t>por 8 anos consecutivos (incluindo 2015).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32656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z="4000" smtClean="0">
                <a:solidFill>
                  <a:schemeClr val="tx1"/>
                </a:solidFill>
              </a:rPr>
              <a:t>Empresas-IBM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284797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3419872" y="1628775"/>
            <a:ext cx="5544616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dirty="0"/>
              <a:t>Fundada em 1888 por </a:t>
            </a:r>
            <a:r>
              <a:rPr lang="pt-BR" dirty="0" err="1"/>
              <a:t>Hollerith</a:t>
            </a:r>
            <a:r>
              <a:rPr lang="pt-BR" dirty="0"/>
              <a:t>. Empresa de tecnologia do</a:t>
            </a:r>
            <a:br>
              <a:rPr lang="pt-BR" dirty="0"/>
            </a:br>
            <a:r>
              <a:rPr lang="pt-BR" dirty="0"/>
              <a:t> século XIX !!</a:t>
            </a:r>
          </a:p>
          <a:p>
            <a:r>
              <a:rPr lang="pt-BR" dirty="0"/>
              <a:t>A IBM detém mais patentes do que qualquer outra  empresa americana. Funcionários da IBM já ganharam cinco prêmios Nobel, </a:t>
            </a:r>
          </a:p>
          <a:p>
            <a:r>
              <a:rPr lang="pt-BR" dirty="0"/>
              <a:t>quatro Prêmios Turing (o Nobel da computação).</a:t>
            </a:r>
          </a:p>
          <a:p>
            <a:r>
              <a:rPr lang="pt-BR" dirty="0" smtClean="0"/>
              <a:t>Em </a:t>
            </a:r>
            <a:r>
              <a:rPr lang="pt-BR" dirty="0"/>
              <a:t>1981 lançou o IBM-PC.</a:t>
            </a:r>
          </a:p>
          <a:p>
            <a:r>
              <a:rPr lang="pt-BR" dirty="0"/>
              <a:t>Em 2005, sua divisão de </a:t>
            </a:r>
            <a:r>
              <a:rPr lang="pt-BR" dirty="0" err="1"/>
              <a:t>PCs</a:t>
            </a:r>
            <a:r>
              <a:rPr lang="pt-BR" dirty="0"/>
              <a:t> foi vendida para a chinesa </a:t>
            </a:r>
            <a:r>
              <a:rPr lang="pt-BR" dirty="0" err="1"/>
              <a:t>Lenovo</a:t>
            </a:r>
            <a:r>
              <a:rPr lang="pt-BR" dirty="0" smtClean="0"/>
              <a:t>.</a:t>
            </a:r>
          </a:p>
          <a:p>
            <a:r>
              <a:rPr lang="pt-BR" dirty="0" smtClean="0"/>
              <a:t>Das maiores empresas de TI do mundo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z="4000" dirty="0" err="1" smtClean="0">
                <a:solidFill>
                  <a:schemeClr val="tx1"/>
                </a:solidFill>
              </a:rPr>
              <a:t>Empresas-Microsoft</a:t>
            </a:r>
            <a:endParaRPr lang="pt-BR" sz="4000" dirty="0" smtClean="0">
              <a:solidFill>
                <a:schemeClr val="tx1"/>
              </a:solidFill>
            </a:endParaRP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179512" y="2060848"/>
            <a:ext cx="842493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dirty="0" smtClean="0"/>
              <a:t>Microsoft </a:t>
            </a:r>
            <a:r>
              <a:rPr lang="pt-BR" dirty="0" err="1" smtClean="0"/>
              <a:t>Corporation</a:t>
            </a:r>
            <a:r>
              <a:rPr lang="pt-BR" dirty="0" smtClean="0"/>
              <a:t> é uma empresa transnacional estadunidense com sede em </a:t>
            </a:r>
            <a:r>
              <a:rPr lang="pt-BR" dirty="0" err="1" smtClean="0"/>
              <a:t>Redmond</a:t>
            </a:r>
            <a:r>
              <a:rPr lang="pt-BR" dirty="0" smtClean="0"/>
              <a:t>, Washington, que desenvolve, fabrica, licencia, apoia e vende softwares de computador, produtos eletrônicos, computadores e serviços pessoais.</a:t>
            </a:r>
          </a:p>
          <a:p>
            <a:r>
              <a:rPr lang="pt-BR" dirty="0" smtClean="0"/>
              <a:t>Fundada em:</a:t>
            </a:r>
            <a:r>
              <a:rPr lang="pt-BR" b="1" dirty="0" smtClean="0"/>
              <a:t> </a:t>
            </a:r>
            <a:r>
              <a:rPr lang="pt-BR" dirty="0" smtClean="0"/>
              <a:t>4 de abril de 1975.</a:t>
            </a:r>
          </a:p>
          <a:p>
            <a:r>
              <a:rPr lang="pt-BR" dirty="0" smtClean="0"/>
              <a:t>Fundadores:</a:t>
            </a:r>
            <a:r>
              <a:rPr lang="pt-BR" b="1" dirty="0" smtClean="0"/>
              <a:t> </a:t>
            </a:r>
            <a:r>
              <a:rPr lang="pt-BR" dirty="0" smtClean="0"/>
              <a:t>Bill Gates, Paul Allen</a:t>
            </a:r>
            <a:endParaRPr lang="pt-BR" dirty="0"/>
          </a:p>
        </p:txBody>
      </p:sp>
      <p:pic>
        <p:nvPicPr>
          <p:cNvPr id="182274" name="Picture 2" descr="http://www.microsoft.com/About/CorporateCitizenship/en-us/DownloadHandler.ashx?Id=07-03-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404664"/>
            <a:ext cx="5472608" cy="2013063"/>
          </a:xfrm>
          <a:prstGeom prst="rect">
            <a:avLst/>
          </a:prstGeom>
          <a:noFill/>
        </p:spPr>
      </p:pic>
      <p:pic>
        <p:nvPicPr>
          <p:cNvPr id="182276" name="Picture 4" descr="http://www.wired.com/images_blogs/thisdayintech/2011/04/gates_and_allen_450p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3780115"/>
            <a:ext cx="3419872" cy="30778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História (5)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424862" cy="56610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C00000"/>
                </a:solidFill>
              </a:rPr>
              <a:t>Quinta </a:t>
            </a:r>
            <a:r>
              <a:rPr lang="en-US" sz="2400" dirty="0" err="1" smtClean="0">
                <a:solidFill>
                  <a:srgbClr val="C00000"/>
                </a:solidFill>
              </a:rPr>
              <a:t>Geração</a:t>
            </a:r>
            <a:r>
              <a:rPr lang="en-US" sz="2400" dirty="0" smtClean="0">
                <a:solidFill>
                  <a:srgbClr val="C00000"/>
                </a:solidFill>
              </a:rPr>
              <a:t>  ? –  (?)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sz="2400" dirty="0" smtClean="0"/>
              <a:t>A classificação não é consenso :</a:t>
            </a:r>
          </a:p>
          <a:p>
            <a:pPr marL="692150" lvl="1" indent="-347663" eaLnBrk="1" hangingPunct="1">
              <a:buFontTx/>
              <a:buNone/>
            </a:pPr>
            <a:endParaRPr lang="pt-BR" sz="1200" dirty="0" smtClean="0"/>
          </a:p>
          <a:p>
            <a:pPr marL="228600" lvl="1" indent="-228600" eaLnBrk="1" hangingPunct="1">
              <a:buFontTx/>
              <a:buNone/>
            </a:pPr>
            <a:r>
              <a:rPr lang="en-US" sz="2400" i="1" dirty="0" smtClean="0"/>
              <a:t>“Fifth generation computing devices, based on artificial intelligence, are still in development, though there are some applications, such as voice recognition, that are being used today... The goal of fifth-generation computing is to develop devices that respond to natural language input and are capable of learning and self-organization.”</a:t>
            </a:r>
          </a:p>
          <a:p>
            <a:pPr marL="342900" lvl="1" indent="1588" eaLnBrk="1" hangingPunct="1">
              <a:buFontTx/>
              <a:buNone/>
            </a:pPr>
            <a:r>
              <a:rPr lang="en-US" sz="1600" dirty="0" smtClean="0"/>
              <a:t>www.webopedia.com/DidYouKnow/Hardware_Software/2002/FiveGenerations.asp</a:t>
            </a:r>
          </a:p>
          <a:p>
            <a:pPr marL="692150" lvl="1" indent="-347663" eaLnBrk="1" hangingPunct="1">
              <a:buFontTx/>
              <a:buNone/>
            </a:pPr>
            <a:endParaRPr lang="pt-BR" sz="1400" dirty="0" smtClean="0"/>
          </a:p>
          <a:p>
            <a:pPr marL="692150" lvl="1" indent="-692150" eaLnBrk="1" hangingPunct="1">
              <a:buFontTx/>
              <a:buNone/>
            </a:pPr>
            <a:r>
              <a:rPr lang="pt-BR" sz="2400" dirty="0" smtClean="0">
                <a:ea typeface="+mn-ea"/>
                <a:cs typeface="+mn-cs"/>
              </a:rPr>
              <a:t>Organização Estruturada de Computadores – </a:t>
            </a:r>
            <a:r>
              <a:rPr lang="pt-BR" sz="2400" dirty="0" err="1" smtClean="0">
                <a:ea typeface="+mn-ea"/>
                <a:cs typeface="+mn-cs"/>
              </a:rPr>
              <a:t>Tanenbaum</a:t>
            </a:r>
            <a:r>
              <a:rPr lang="pt-BR" sz="2400" dirty="0" smtClean="0">
                <a:ea typeface="+mn-ea"/>
                <a:cs typeface="+mn-cs"/>
              </a:rPr>
              <a:t>: </a:t>
            </a:r>
          </a:p>
          <a:p>
            <a:pPr marL="457200" lvl="1" indent="-457200" eaLnBrk="1" hangingPunct="1">
              <a:buFontTx/>
              <a:buNone/>
            </a:pPr>
            <a:r>
              <a:rPr lang="pt-BR" sz="2400" dirty="0" smtClean="0">
                <a:ea typeface="+mn-ea"/>
                <a:cs typeface="+mn-cs"/>
              </a:rPr>
              <a:t>Computadores encolheram: no início </a:t>
            </a:r>
            <a:r>
              <a:rPr lang="pt-BR" sz="2400" dirty="0" err="1" smtClean="0">
                <a:ea typeface="+mn-ea"/>
                <a:cs typeface="+mn-cs"/>
              </a:rPr>
              <a:t>tablets</a:t>
            </a:r>
            <a:r>
              <a:rPr lang="pt-BR" sz="2400" dirty="0" smtClean="0">
                <a:ea typeface="+mn-ea"/>
                <a:cs typeface="+mn-cs"/>
              </a:rPr>
              <a:t> e </a:t>
            </a:r>
            <a:r>
              <a:rPr lang="pt-BR" sz="2400" dirty="0" err="1" smtClean="0">
                <a:ea typeface="+mn-ea"/>
                <a:cs typeface="+mn-cs"/>
              </a:rPr>
              <a:t>smartphones</a:t>
            </a:r>
            <a:r>
              <a:rPr lang="pt-BR" sz="2400" dirty="0" smtClean="0">
                <a:ea typeface="+mn-ea"/>
                <a:cs typeface="+mn-cs"/>
              </a:rPr>
              <a:t>, caminhando para computadores embutidos em dispositivos, portanto “invisíveis” =&gt; computação ubíqua.</a:t>
            </a:r>
            <a:endParaRPr lang="en-US" sz="2400" dirty="0" smtClean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1.3 - </a:t>
            </a:r>
            <a:r>
              <a:rPr lang="en-US" sz="4000" dirty="0" err="1" smtClean="0">
                <a:solidFill>
                  <a:schemeClr val="tx1"/>
                </a:solidFill>
              </a:rPr>
              <a:t>Revisão</a:t>
            </a:r>
            <a:r>
              <a:rPr lang="en-US" sz="4000" dirty="0" smtClean="0">
                <a:solidFill>
                  <a:schemeClr val="tx1"/>
                </a:solidFill>
              </a:rPr>
              <a:t> de Hardware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628800"/>
            <a:ext cx="7303595" cy="332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1691680" y="5445224"/>
            <a:ext cx="5544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Um moderno sistema de computação</a:t>
            </a:r>
          </a:p>
          <a:p>
            <a:pPr algn="ctr"/>
            <a:r>
              <a:rPr lang="pt-BR" sz="1800" dirty="0" smtClean="0"/>
              <a:t>Fonte: </a:t>
            </a:r>
            <a:r>
              <a:rPr lang="pt-BR" sz="1800" dirty="0" err="1" smtClean="0"/>
              <a:t>Silberschatz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7772400" cy="8747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Processadores (1)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96975"/>
            <a:ext cx="8748712" cy="544512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sz="2400" dirty="0" err="1" smtClean="0"/>
              <a:t>Cada</a:t>
            </a:r>
            <a:r>
              <a:rPr lang="en-US" sz="2400" dirty="0" smtClean="0"/>
              <a:t> CPU tem um </a:t>
            </a:r>
            <a:r>
              <a:rPr lang="en-US" sz="2400" dirty="0" err="1" smtClean="0"/>
              <a:t>conjunto</a:t>
            </a:r>
            <a:r>
              <a:rPr lang="en-US" sz="2400" dirty="0" smtClean="0"/>
              <a:t> </a:t>
            </a:r>
            <a:r>
              <a:rPr lang="en-US" sz="2400" dirty="0" err="1" smtClean="0"/>
              <a:t>específico</a:t>
            </a:r>
            <a:r>
              <a:rPr lang="en-US" sz="2400" dirty="0" smtClean="0"/>
              <a:t> de </a:t>
            </a:r>
            <a:r>
              <a:rPr lang="en-US" sz="2400" dirty="0" err="1" smtClean="0"/>
              <a:t>instruções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pode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executar</a:t>
            </a:r>
            <a:r>
              <a:rPr lang="en-US" sz="2400" dirty="0" smtClean="0"/>
              <a:t>. </a:t>
            </a:r>
            <a:r>
              <a:rPr lang="en-US" sz="2400" dirty="0" err="1" smtClean="0"/>
              <a:t>Ciclo</a:t>
            </a:r>
            <a:r>
              <a:rPr lang="en-US" sz="2400" dirty="0" smtClean="0"/>
              <a:t> </a:t>
            </a:r>
            <a:r>
              <a:rPr lang="en-US" sz="2400" dirty="0" err="1" smtClean="0"/>
              <a:t>básico</a:t>
            </a:r>
            <a:r>
              <a:rPr lang="en-US" sz="2400" dirty="0" smtClean="0"/>
              <a:t>: </a:t>
            </a:r>
            <a:r>
              <a:rPr lang="en-US" sz="2400" dirty="0" err="1" smtClean="0"/>
              <a:t>buscar</a:t>
            </a:r>
            <a:r>
              <a:rPr lang="en-US" sz="2400" dirty="0" smtClean="0"/>
              <a:t> </a:t>
            </a:r>
            <a:r>
              <a:rPr lang="en-US" sz="2400" dirty="0" err="1" smtClean="0"/>
              <a:t>instrução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, </a:t>
            </a:r>
            <a:r>
              <a:rPr lang="en-US" sz="2400" dirty="0" err="1" smtClean="0"/>
              <a:t>decodificar</a:t>
            </a:r>
            <a:r>
              <a:rPr lang="en-US" sz="2400" dirty="0" smtClean="0"/>
              <a:t> (</a:t>
            </a:r>
            <a:r>
              <a:rPr lang="en-US" sz="2400" dirty="0" err="1" smtClean="0"/>
              <a:t>determinar</a:t>
            </a:r>
            <a:r>
              <a:rPr lang="en-US" sz="2400" dirty="0" smtClean="0"/>
              <a:t> </a:t>
            </a:r>
            <a:r>
              <a:rPr lang="en-US" sz="2400" dirty="0" err="1" smtClean="0"/>
              <a:t>operandos</a:t>
            </a:r>
            <a:r>
              <a:rPr lang="en-US" sz="2400" dirty="0" smtClean="0"/>
              <a:t> e </a:t>
            </a:r>
            <a:r>
              <a:rPr lang="en-US" sz="2400" dirty="0" err="1" smtClean="0"/>
              <a:t>operação</a:t>
            </a:r>
            <a:r>
              <a:rPr lang="en-US" sz="2400" dirty="0" smtClean="0"/>
              <a:t> a </a:t>
            </a:r>
            <a:r>
              <a:rPr lang="en-US" sz="2400" dirty="0" err="1" smtClean="0"/>
              <a:t>executar</a:t>
            </a:r>
            <a:r>
              <a:rPr lang="en-US" sz="2400" dirty="0" smtClean="0"/>
              <a:t>), </a:t>
            </a:r>
            <a:r>
              <a:rPr lang="en-US" sz="2400" dirty="0" err="1" smtClean="0"/>
              <a:t>executar</a:t>
            </a:r>
            <a:r>
              <a:rPr lang="en-US" sz="2400" dirty="0" smtClean="0"/>
              <a:t>. </a:t>
            </a:r>
            <a:r>
              <a:rPr lang="en-US" sz="2400" dirty="0" err="1" smtClean="0"/>
              <a:t>Têm</a:t>
            </a:r>
            <a:r>
              <a:rPr lang="en-US" sz="2400" dirty="0" smtClean="0"/>
              <a:t> </a:t>
            </a:r>
            <a:r>
              <a:rPr lang="en-US" sz="2400" dirty="0" err="1" smtClean="0"/>
              <a:t>registradores</a:t>
            </a:r>
            <a:r>
              <a:rPr lang="en-US" sz="2400" dirty="0" smtClean="0"/>
              <a:t> </a:t>
            </a:r>
            <a:r>
              <a:rPr lang="en-US" sz="2400" dirty="0" err="1" smtClean="0"/>
              <a:t>internos</a:t>
            </a:r>
            <a:r>
              <a:rPr lang="en-US" sz="2400" dirty="0" smtClean="0"/>
              <a:t> de </a:t>
            </a:r>
            <a:r>
              <a:rPr lang="en-US" sz="2400" dirty="0" err="1" smtClean="0"/>
              <a:t>propósito</a:t>
            </a:r>
            <a:r>
              <a:rPr lang="en-US" sz="2400" dirty="0" smtClean="0"/>
              <a:t> </a:t>
            </a:r>
            <a:r>
              <a:rPr lang="en-US" sz="2400" dirty="0" err="1" smtClean="0"/>
              <a:t>geral</a:t>
            </a:r>
            <a:r>
              <a:rPr lang="en-US" sz="2400" dirty="0" smtClean="0"/>
              <a:t> e </a:t>
            </a:r>
            <a:r>
              <a:rPr lang="en-US" sz="2400" dirty="0" err="1" smtClean="0"/>
              <a:t>específicos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: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 smtClean="0">
                <a:solidFill>
                  <a:srgbClr val="006600"/>
                </a:solidFill>
              </a:rPr>
              <a:t>PC (Program Counter): </a:t>
            </a:r>
            <a:r>
              <a:rPr lang="en-US" sz="2400" dirty="0" err="1" smtClean="0"/>
              <a:t>endereço</a:t>
            </a:r>
            <a:r>
              <a:rPr lang="en-US" sz="2400" dirty="0" smtClean="0"/>
              <a:t> de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</a:t>
            </a:r>
            <a:r>
              <a:rPr lang="en-US" sz="2400" dirty="0" err="1" smtClean="0"/>
              <a:t>próxima</a:t>
            </a:r>
            <a:r>
              <a:rPr lang="en-US" sz="2400" dirty="0" smtClean="0"/>
              <a:t> </a:t>
            </a:r>
            <a:r>
              <a:rPr lang="en-US" sz="2400" dirty="0" err="1" smtClean="0"/>
              <a:t>instrução</a:t>
            </a:r>
            <a:r>
              <a:rPr lang="en-US" sz="2400" dirty="0" smtClean="0"/>
              <a:t> a ser </a:t>
            </a:r>
            <a:r>
              <a:rPr lang="en-US" sz="2400" dirty="0" err="1" smtClean="0"/>
              <a:t>buscada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 smtClean="0">
                <a:solidFill>
                  <a:srgbClr val="006600"/>
                </a:solidFill>
              </a:rPr>
              <a:t>SP (Stack Pointer)</a:t>
            </a:r>
            <a:r>
              <a:rPr lang="en-US" sz="2400" dirty="0" smtClean="0"/>
              <a:t>: </a:t>
            </a:r>
            <a:r>
              <a:rPr lang="en-US" sz="2400" dirty="0" err="1" smtClean="0"/>
              <a:t>aponta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o </a:t>
            </a:r>
            <a:r>
              <a:rPr lang="en-US" sz="2400" dirty="0" err="1" smtClean="0"/>
              <a:t>topo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</a:t>
            </a:r>
            <a:r>
              <a:rPr lang="en-US" sz="2400" dirty="0" err="1" smtClean="0"/>
              <a:t>pilha</a:t>
            </a:r>
            <a:r>
              <a:rPr lang="en-US" sz="2400" dirty="0" smtClean="0"/>
              <a:t> </a:t>
            </a:r>
            <a:r>
              <a:rPr lang="en-US" sz="2400" dirty="0" err="1" smtClean="0"/>
              <a:t>atual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;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 smtClean="0">
                <a:solidFill>
                  <a:srgbClr val="006600"/>
                </a:solidFill>
              </a:rPr>
              <a:t>PSW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6600"/>
                </a:solidFill>
              </a:rPr>
              <a:t>(Program Status Word): </a:t>
            </a:r>
            <a:r>
              <a:rPr lang="en-US" sz="2400" dirty="0" err="1" smtClean="0"/>
              <a:t>contém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bits do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de </a:t>
            </a:r>
            <a:r>
              <a:rPr lang="en-US" sz="2400" dirty="0" err="1" smtClean="0"/>
              <a:t>condições</a:t>
            </a:r>
            <a:r>
              <a:rPr lang="en-US" sz="2400" dirty="0" smtClean="0"/>
              <a:t>,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quais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alterados</a:t>
            </a:r>
            <a:r>
              <a:rPr lang="en-US" sz="2400" dirty="0" smtClean="0"/>
              <a:t> </a:t>
            </a:r>
            <a:r>
              <a:rPr lang="en-US" sz="2400" dirty="0" err="1" smtClean="0"/>
              <a:t>pelas</a:t>
            </a:r>
            <a:r>
              <a:rPr lang="en-US" sz="2400" dirty="0" smtClean="0"/>
              <a:t> </a:t>
            </a:r>
            <a:r>
              <a:rPr lang="en-US" sz="2400" dirty="0" err="1" smtClean="0"/>
              <a:t>instruções</a:t>
            </a:r>
            <a:r>
              <a:rPr lang="en-US" sz="2400" dirty="0" smtClean="0"/>
              <a:t> de </a:t>
            </a:r>
            <a:r>
              <a:rPr lang="en-US" sz="2400" dirty="0" err="1" smtClean="0"/>
              <a:t>comparação</a:t>
            </a:r>
            <a:r>
              <a:rPr lang="en-US" sz="2400" dirty="0" smtClean="0"/>
              <a:t>, </a:t>
            </a:r>
            <a:r>
              <a:rPr lang="en-US" sz="2400" dirty="0" err="1" smtClean="0"/>
              <a:t>pelo</a:t>
            </a:r>
            <a:r>
              <a:rPr lang="en-US" sz="2400" dirty="0" smtClean="0"/>
              <a:t> </a:t>
            </a:r>
            <a:r>
              <a:rPr lang="en-US" sz="2400" dirty="0" err="1" smtClean="0"/>
              <a:t>nível</a:t>
            </a:r>
            <a:r>
              <a:rPr lang="en-US" sz="2400" dirty="0" smtClean="0"/>
              <a:t> de </a:t>
            </a:r>
            <a:r>
              <a:rPr lang="en-US" sz="2400" dirty="0" err="1" smtClean="0"/>
              <a:t>prioridade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CPU, </a:t>
            </a:r>
            <a:r>
              <a:rPr lang="en-US" sz="2400" dirty="0" err="1" smtClean="0"/>
              <a:t>pelo</a:t>
            </a:r>
            <a:r>
              <a:rPr lang="en-US" sz="2400" dirty="0" smtClean="0"/>
              <a:t> </a:t>
            </a:r>
            <a:r>
              <a:rPr lang="en-US" sz="2400" dirty="0" err="1" smtClean="0"/>
              <a:t>modo</a:t>
            </a:r>
            <a:r>
              <a:rPr lang="en-US" sz="2400" dirty="0" smtClean="0"/>
              <a:t> de </a:t>
            </a:r>
            <a:r>
              <a:rPr lang="en-US" sz="2400" dirty="0" err="1" smtClean="0"/>
              <a:t>execução</a:t>
            </a:r>
            <a:r>
              <a:rPr lang="en-US" sz="2400" dirty="0" smtClean="0"/>
              <a:t> (</a:t>
            </a:r>
            <a:r>
              <a:rPr lang="en-US" sz="2400" dirty="0" err="1" smtClean="0"/>
              <a:t>usuário</a:t>
            </a:r>
            <a:r>
              <a:rPr lang="en-US" sz="2400" dirty="0" smtClean="0"/>
              <a:t>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núcleo</a:t>
            </a:r>
            <a:r>
              <a:rPr lang="en-US" sz="2400" dirty="0" smtClean="0"/>
              <a:t>) e </a:t>
            </a:r>
            <a:r>
              <a:rPr lang="en-US" sz="2400" dirty="0" err="1" smtClean="0"/>
              <a:t>outros</a:t>
            </a:r>
            <a:r>
              <a:rPr lang="en-US" sz="2400" dirty="0" smtClean="0"/>
              <a:t> bits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0"/>
            <a:ext cx="8496944" cy="1143000"/>
          </a:xfrm>
        </p:spPr>
        <p:txBody>
          <a:bodyPr/>
          <a:lstStyle/>
          <a:p>
            <a:r>
              <a:rPr lang="pt-BR" altLang="zh-CN" sz="4000" dirty="0" smtClean="0">
                <a:solidFill>
                  <a:schemeClr val="tx1"/>
                </a:solidFill>
                <a:ea typeface="Times New Roman" pitchFamily="18" charset="0"/>
                <a:cs typeface="Arial" pitchFamily="34" charset="0"/>
              </a:rPr>
              <a:t>Objetivos específicos da matéria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412776"/>
            <a:ext cx="7772400" cy="4896544"/>
          </a:xfrm>
        </p:spPr>
        <p:txBody>
          <a:bodyPr/>
          <a:lstStyle/>
          <a:p>
            <a:pPr marL="457200" indent="-457200">
              <a:spcBef>
                <a:spcPct val="0"/>
              </a:spcBef>
            </a:pPr>
            <a:r>
              <a:rPr lang="pt-BR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Conhecimento das tarefas de um Sistema Operacional;</a:t>
            </a:r>
            <a:br>
              <a:rPr lang="pt-BR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lang="en-US" altLang="zh-CN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lvl="0" indent="-457200">
              <a:spcBef>
                <a:spcPct val="0"/>
              </a:spcBef>
            </a:pPr>
            <a:r>
              <a:rPr lang="pt-BR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Apresentação de detalhes das soluções adotadas pelos principais </a:t>
            </a:r>
            <a:r>
              <a:rPr lang="pt-BR" altLang="zh-CN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SOs</a:t>
            </a:r>
            <a:r>
              <a:rPr lang="pt-BR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atuais;</a:t>
            </a:r>
            <a:br>
              <a:rPr lang="pt-BR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lang="en-US" altLang="zh-CN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457200" lvl="0" indent="-457200">
              <a:spcBef>
                <a:spcPct val="0"/>
              </a:spcBef>
            </a:pPr>
            <a:r>
              <a:rPr lang="pt-BR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Capacidade de criticar diferentes projetos de Sistemas Operacionais;</a:t>
            </a:r>
            <a:br>
              <a:rPr lang="pt-BR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lang="en-US" altLang="zh-CN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457200" lvl="0" indent="-457200">
              <a:spcBef>
                <a:spcPct val="0"/>
              </a:spcBef>
            </a:pPr>
            <a:r>
              <a:rPr lang="pt-BR" altLang="zh-CN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Capacidade de desenvolver partes de um Sistema Operacional.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7772400" cy="8747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(2)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25538"/>
            <a:ext cx="9144000" cy="5445125"/>
          </a:xfrm>
        </p:spPr>
        <p:txBody>
          <a:bodyPr/>
          <a:lstStyle/>
          <a:p>
            <a:pPr algn="ctr" eaLnBrk="1" hangingPunct="1">
              <a:lnSpc>
                <a:spcPct val="110000"/>
              </a:lnSpc>
              <a:buFontTx/>
              <a:buNone/>
            </a:pPr>
            <a:r>
              <a:rPr lang="en-US" sz="2400" dirty="0" smtClean="0">
                <a:solidFill>
                  <a:srgbClr val="339933"/>
                </a:solidFill>
              </a:rPr>
              <a:t>PC</a:t>
            </a:r>
            <a:r>
              <a:rPr lang="en-US" sz="2400" dirty="0" smtClean="0"/>
              <a:t>		     CMP X,0	</a:t>
            </a:r>
            <a:r>
              <a:rPr lang="en-US" sz="2400" dirty="0" smtClean="0">
                <a:solidFill>
                  <a:srgbClr val="339933"/>
                </a:solidFill>
              </a:rPr>
              <a:t>            </a:t>
            </a:r>
            <a:r>
              <a:rPr lang="en-US" sz="2400" i="1" dirty="0" smtClean="0">
                <a:solidFill>
                  <a:srgbClr val="339933"/>
                </a:solidFill>
              </a:rPr>
              <a:t>(assembly </a:t>
            </a:r>
            <a:r>
              <a:rPr lang="en-US" sz="2400" i="1" dirty="0" err="1" smtClean="0">
                <a:solidFill>
                  <a:srgbClr val="339933"/>
                </a:solidFill>
              </a:rPr>
              <a:t>hipotético</a:t>
            </a:r>
            <a:endParaRPr lang="en-US" sz="2400" i="1" dirty="0" smtClean="0">
              <a:solidFill>
                <a:srgbClr val="339933"/>
              </a:solidFill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sz="2400" dirty="0" smtClean="0"/>
              <a:t>				   JZ  label          </a:t>
            </a:r>
            <a:r>
              <a:rPr lang="en-US" sz="2400" i="1" dirty="0" smtClean="0">
                <a:solidFill>
                  <a:srgbClr val="339933"/>
                </a:solidFill>
              </a:rPr>
              <a:t>     </a:t>
            </a:r>
            <a:r>
              <a:rPr lang="en-US" sz="2400" i="1" dirty="0" err="1" smtClean="0">
                <a:solidFill>
                  <a:srgbClr val="339933"/>
                </a:solidFill>
              </a:rPr>
              <a:t>associado</a:t>
            </a:r>
            <a:r>
              <a:rPr lang="en-US" sz="2400" i="1" dirty="0" smtClean="0">
                <a:solidFill>
                  <a:srgbClr val="339933"/>
                </a:solidFill>
              </a:rPr>
              <a:t> a if (x!=0) f(y) 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sz="2400" dirty="0" smtClean="0"/>
              <a:t>				   PUSH Y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sz="2400" dirty="0" smtClean="0"/>
              <a:t>				   CALL F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sz="2400" dirty="0" smtClean="0"/>
              <a:t>				      …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sz="2400" dirty="0" smtClean="0"/>
              <a:t>			label:     MOV </a:t>
            </a:r>
            <a:r>
              <a:rPr lang="en-US" sz="2400" dirty="0" err="1" smtClean="0"/>
              <a:t>bx,ax</a:t>
            </a:r>
            <a:endParaRPr lang="pt-BR" sz="2400" dirty="0" smtClean="0"/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pt-BR" sz="2400" dirty="0" smtClean="0"/>
              <a:t>				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pt-BR" sz="2400" i="1" dirty="0" smtClean="0">
                <a:solidFill>
                  <a:srgbClr val="339933"/>
                </a:solidFill>
              </a:rPr>
              <a:t>					...				(Pilha)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pt-BR" sz="2400" dirty="0" smtClean="0"/>
              <a:t>				 Parâmetros da função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pt-BR" sz="2400" dirty="0" smtClean="0"/>
              <a:t>				 Endereço de retorno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pt-BR" sz="2400" dirty="0" smtClean="0">
                <a:solidFill>
                  <a:srgbClr val="339933"/>
                </a:solidFill>
              </a:rPr>
              <a:t>		SP	</a:t>
            </a:r>
            <a:r>
              <a:rPr lang="pt-BR" sz="2400" dirty="0" smtClean="0"/>
              <a:t> 	 Variáveis locais da função	    </a:t>
            </a:r>
            <a:r>
              <a:rPr lang="pt-BR" sz="2400" i="1" dirty="0" smtClean="0">
                <a:solidFill>
                  <a:srgbClr val="339933"/>
                </a:solidFill>
              </a:rPr>
              <a:t>(topo da pilha)</a:t>
            </a:r>
            <a:endParaRPr lang="pt-BR" sz="2400" dirty="0" smtClean="0"/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pt-BR" sz="2400" dirty="0" smtClean="0"/>
              <a:t>		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pt-BR" sz="2400" dirty="0" smtClean="0"/>
          </a:p>
        </p:txBody>
      </p:sp>
      <p:cxnSp>
        <p:nvCxnSpPr>
          <p:cNvPr id="5" name="Conector de seta reta 4"/>
          <p:cNvCxnSpPr/>
          <p:nvPr/>
        </p:nvCxnSpPr>
        <p:spPr>
          <a:xfrm>
            <a:off x="1691680" y="1340768"/>
            <a:ext cx="1008112" cy="0"/>
          </a:xfrm>
          <a:prstGeom prst="straightConnector1">
            <a:avLst/>
          </a:prstGeom>
          <a:ln w="38100">
            <a:solidFill>
              <a:srgbClr val="9900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V="1">
            <a:off x="2483768" y="4221088"/>
            <a:ext cx="0" cy="2160240"/>
          </a:xfrm>
          <a:prstGeom prst="straightConnector1">
            <a:avLst/>
          </a:prstGeom>
          <a:ln w="28575">
            <a:solidFill>
              <a:srgbClr val="3399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6588224" y="4221088"/>
            <a:ext cx="0" cy="2160240"/>
          </a:xfrm>
          <a:prstGeom prst="straightConnector1">
            <a:avLst/>
          </a:prstGeom>
          <a:ln w="28575">
            <a:solidFill>
              <a:srgbClr val="3399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2483768" y="4221088"/>
            <a:ext cx="4104456" cy="0"/>
          </a:xfrm>
          <a:prstGeom prst="straightConnector1">
            <a:avLst/>
          </a:prstGeom>
          <a:ln w="28575">
            <a:solidFill>
              <a:srgbClr val="3399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1691680" y="6165304"/>
            <a:ext cx="1078508" cy="546"/>
          </a:xfrm>
          <a:prstGeom prst="straightConnector1">
            <a:avLst/>
          </a:prstGeom>
          <a:ln w="38100">
            <a:solidFill>
              <a:srgbClr val="9900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7772400" cy="8747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(3)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1520" y="1440259"/>
            <a:ext cx="8892480" cy="5445125"/>
          </a:xfrm>
        </p:spPr>
        <p:txBody>
          <a:bodyPr/>
          <a:lstStyle/>
          <a:p>
            <a:r>
              <a:rPr lang="pt-BR" sz="2400" b="1" dirty="0" smtClean="0"/>
              <a:t>Pilha de execução:</a:t>
            </a:r>
            <a:r>
              <a:rPr lang="pt-BR" sz="2400" dirty="0" smtClean="0"/>
              <a:t> armazena informações sobre as sub-rotinas ativas num processo. Seu principal uso é registrar o ponto em que cada sub-rotina ativa deve retornar o controle de execução quando termina de executar.</a:t>
            </a:r>
          </a:p>
          <a:p>
            <a:pPr indent="57150">
              <a:buNone/>
            </a:pPr>
            <a:r>
              <a:rPr lang="pt-BR" sz="2400" dirty="0" smtClean="0"/>
              <a:t>Exemplo: Uma sub-rotina </a:t>
            </a:r>
            <a:r>
              <a:rPr lang="pt-BR" sz="2400" dirty="0" err="1" smtClean="0"/>
              <a:t>DesenhaQuadrado</a:t>
            </a:r>
            <a:r>
              <a:rPr lang="pt-BR" sz="2400" dirty="0" smtClean="0"/>
              <a:t> :</a:t>
            </a:r>
          </a:p>
          <a:p>
            <a:pPr indent="57150">
              <a:buNone/>
            </a:pPr>
            <a:r>
              <a:rPr lang="pt-BR" sz="2400" dirty="0" err="1" smtClean="0"/>
              <a:t>DesenhaQuadrado</a:t>
            </a:r>
            <a:r>
              <a:rPr lang="pt-BR" sz="2400" dirty="0" smtClean="0"/>
              <a:t> (</a:t>
            </a:r>
            <a:r>
              <a:rPr lang="pt-BR" sz="2400" dirty="0" err="1" smtClean="0"/>
              <a:t>int</a:t>
            </a:r>
            <a:r>
              <a:rPr lang="pt-BR" sz="2400" dirty="0" smtClean="0"/>
              <a:t> </a:t>
            </a:r>
            <a:r>
              <a:rPr lang="pt-BR" sz="2400" dirty="0" err="1" smtClean="0"/>
              <a:t>qa</a:t>
            </a:r>
            <a:r>
              <a:rPr lang="pt-BR" sz="2400" dirty="0" smtClean="0"/>
              <a:t>, </a:t>
            </a:r>
            <a:r>
              <a:rPr lang="pt-BR" sz="2400" dirty="0" err="1" smtClean="0"/>
              <a:t>int</a:t>
            </a:r>
            <a:r>
              <a:rPr lang="pt-BR" sz="2400" dirty="0" smtClean="0"/>
              <a:t> </a:t>
            </a:r>
            <a:r>
              <a:rPr lang="pt-BR" sz="2400" dirty="0" err="1" smtClean="0"/>
              <a:t>qb</a:t>
            </a:r>
            <a:r>
              <a:rPr lang="pt-BR" sz="2400" dirty="0" smtClean="0"/>
              <a:t>) {</a:t>
            </a:r>
          </a:p>
          <a:p>
            <a:pPr indent="57150">
              <a:buNone/>
            </a:pPr>
            <a:r>
              <a:rPr lang="pt-BR" sz="2400" dirty="0" smtClean="0"/>
              <a:t>          </a:t>
            </a:r>
            <a:r>
              <a:rPr lang="pt-BR" sz="2400" dirty="0" err="1" smtClean="0"/>
              <a:t>int</a:t>
            </a:r>
            <a:r>
              <a:rPr lang="pt-BR" sz="2400" dirty="0" smtClean="0"/>
              <a:t> </a:t>
            </a:r>
            <a:r>
              <a:rPr lang="pt-BR" sz="2400" dirty="0" err="1" smtClean="0"/>
              <a:t>qc</a:t>
            </a:r>
            <a:r>
              <a:rPr lang="pt-BR" sz="2400" dirty="0" smtClean="0"/>
              <a:t>, </a:t>
            </a:r>
            <a:r>
              <a:rPr lang="pt-BR" sz="2400" dirty="0" err="1" smtClean="0"/>
              <a:t>int</a:t>
            </a:r>
            <a:r>
              <a:rPr lang="pt-BR" sz="2400" dirty="0" smtClean="0"/>
              <a:t> </a:t>
            </a:r>
            <a:r>
              <a:rPr lang="pt-BR" sz="2400" dirty="0" err="1" smtClean="0"/>
              <a:t>qd</a:t>
            </a:r>
            <a:r>
              <a:rPr lang="pt-BR" sz="2400" dirty="0" smtClean="0"/>
              <a:t>;</a:t>
            </a:r>
          </a:p>
          <a:p>
            <a:pPr indent="57150">
              <a:buNone/>
            </a:pPr>
            <a:r>
              <a:rPr lang="pt-BR" sz="2400" dirty="0" smtClean="0"/>
              <a:t>              ---------</a:t>
            </a:r>
          </a:p>
          <a:p>
            <a:pPr indent="57150">
              <a:buNone/>
            </a:pPr>
            <a:r>
              <a:rPr lang="pt-BR" sz="2400" dirty="0" smtClean="0"/>
              <a:t>             </a:t>
            </a:r>
            <a:r>
              <a:rPr lang="pt-BR" sz="2400" dirty="0" err="1" smtClean="0"/>
              <a:t>DesenhaLinha</a:t>
            </a:r>
            <a:r>
              <a:rPr lang="pt-BR" sz="2400" dirty="0" smtClean="0"/>
              <a:t>(</a:t>
            </a:r>
            <a:r>
              <a:rPr lang="pt-BR" sz="2400" dirty="0" err="1" smtClean="0"/>
              <a:t>int</a:t>
            </a:r>
            <a:r>
              <a:rPr lang="pt-BR" sz="2400" dirty="0" smtClean="0"/>
              <a:t> </a:t>
            </a:r>
            <a:r>
              <a:rPr lang="pt-BR" sz="2400" dirty="0" err="1" smtClean="0"/>
              <a:t>la</a:t>
            </a:r>
            <a:r>
              <a:rPr lang="pt-BR" sz="2400" dirty="0" smtClean="0"/>
              <a:t>, </a:t>
            </a:r>
            <a:r>
              <a:rPr lang="pt-BR" sz="2400" dirty="0" err="1" smtClean="0"/>
              <a:t>int</a:t>
            </a:r>
            <a:r>
              <a:rPr lang="pt-BR" sz="2400" dirty="0" smtClean="0"/>
              <a:t>  </a:t>
            </a:r>
            <a:r>
              <a:rPr lang="pt-BR" sz="2400" dirty="0" err="1" smtClean="0"/>
              <a:t>lb</a:t>
            </a:r>
            <a:r>
              <a:rPr lang="pt-BR" sz="2400" dirty="0" smtClean="0"/>
              <a:t>)</a:t>
            </a:r>
          </a:p>
          <a:p>
            <a:pPr indent="57150">
              <a:buNone/>
            </a:pPr>
            <a:r>
              <a:rPr lang="pt-BR" sz="2400" dirty="0" smtClean="0"/>
              <a:t>             ------------</a:t>
            </a:r>
          </a:p>
          <a:p>
            <a:pPr indent="57150">
              <a:buNone/>
            </a:pPr>
            <a:r>
              <a:rPr lang="pt-BR" sz="2400" dirty="0" smtClean="0"/>
              <a:t>} 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pt-B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4624"/>
            <a:ext cx="7772400" cy="8747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(4) 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52737"/>
            <a:ext cx="9144000" cy="439248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None/>
            </a:pPr>
            <a:r>
              <a:rPr lang="pt-BR" sz="2400" i="1" dirty="0" smtClean="0"/>
              <a:t/>
            </a:r>
            <a:br>
              <a:rPr lang="pt-BR" sz="2400" i="1" dirty="0" smtClean="0"/>
            </a:br>
            <a:r>
              <a:rPr lang="pt-BR" sz="2400" i="1" dirty="0" smtClean="0"/>
              <a:t>				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pt-BR" sz="2400" dirty="0" smtClean="0"/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pt-BR" sz="2400" dirty="0" smtClean="0"/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pt-BR" sz="2400" dirty="0" smtClean="0"/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pt-BR" sz="2400" dirty="0" smtClean="0"/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pt-BR" sz="2400" dirty="0" smtClean="0"/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pt-BR" sz="2400" dirty="0" smtClean="0"/>
              <a:t>Ponteiro da pilha →</a:t>
            </a:r>
            <a:r>
              <a:rPr lang="pt-BR" sz="2400" i="1" dirty="0" smtClean="0"/>
              <a:t>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pt-BR" sz="2400" i="1" dirty="0" smtClean="0"/>
              <a:t>					     topo da pilha</a:t>
            </a:r>
            <a:endParaRPr lang="pt-BR" sz="2400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2915816" y="980728"/>
          <a:ext cx="5184576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4576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dirty="0" smtClean="0">
                          <a:solidFill>
                            <a:schemeClr val="tx1"/>
                          </a:solidFill>
                        </a:rPr>
                        <a:t>Parâmetros de </a:t>
                      </a:r>
                      <a:r>
                        <a:rPr lang="pt-BR" sz="1800" b="0" dirty="0" err="1" smtClean="0">
                          <a:solidFill>
                            <a:schemeClr val="tx1"/>
                          </a:solidFill>
                        </a:rPr>
                        <a:t>DesenhaQuadrado</a:t>
                      </a:r>
                      <a:r>
                        <a:rPr lang="pt-BR" sz="1800" b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t-BR" sz="1800" b="0" dirty="0" err="1" smtClean="0">
                          <a:solidFill>
                            <a:schemeClr val="tx1"/>
                          </a:solidFill>
                        </a:rPr>
                        <a:t>qa</a:t>
                      </a:r>
                      <a:r>
                        <a:rPr lang="pt-BR" sz="18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pt-BR" sz="1800" b="0" dirty="0" err="1" smtClean="0">
                          <a:solidFill>
                            <a:schemeClr val="tx1"/>
                          </a:solidFill>
                        </a:rPr>
                        <a:t>qb</a:t>
                      </a:r>
                      <a:r>
                        <a:rPr lang="pt-BR" sz="18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Endereço de retorno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/>
                        <a:t>Variáveis locais de </a:t>
                      </a:r>
                      <a:r>
                        <a:rPr lang="pt-BR" sz="1800" dirty="0" err="1" smtClean="0"/>
                        <a:t>DesenhaQuadrado</a:t>
                      </a:r>
                      <a:r>
                        <a:rPr lang="pt-BR" sz="1800" dirty="0" smtClean="0"/>
                        <a:t>(</a:t>
                      </a:r>
                      <a:r>
                        <a:rPr lang="pt-BR" sz="1800" dirty="0" err="1" smtClean="0"/>
                        <a:t>qc</a:t>
                      </a:r>
                      <a:r>
                        <a:rPr lang="pt-BR" sz="1800" dirty="0" smtClean="0"/>
                        <a:t>,</a:t>
                      </a:r>
                      <a:r>
                        <a:rPr lang="pt-BR" sz="1800" dirty="0" err="1" smtClean="0"/>
                        <a:t>qd</a:t>
                      </a:r>
                      <a:r>
                        <a:rPr lang="pt-BR" sz="1800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/>
                        <a:t>Parâmetros de </a:t>
                      </a:r>
                      <a:r>
                        <a:rPr lang="pt-BR" sz="1800" dirty="0" err="1" smtClean="0"/>
                        <a:t>DesenhaLinha</a:t>
                      </a:r>
                      <a:r>
                        <a:rPr lang="pt-BR" sz="1800" dirty="0" smtClean="0"/>
                        <a:t> (</a:t>
                      </a:r>
                      <a:r>
                        <a:rPr lang="pt-BR" sz="1800" dirty="0" err="1" smtClean="0"/>
                        <a:t>la</a:t>
                      </a:r>
                      <a:r>
                        <a:rPr lang="pt-BR" sz="1800" dirty="0" smtClean="0"/>
                        <a:t>, </a:t>
                      </a:r>
                      <a:r>
                        <a:rPr lang="pt-BR" sz="1800" dirty="0" err="1" smtClean="0"/>
                        <a:t>lb</a:t>
                      </a:r>
                      <a:r>
                        <a:rPr lang="pt-BR" sz="1800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F7E8D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 smtClean="0"/>
                        <a:t>Endereço de retorno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F7E8D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Variáveis locais de </a:t>
                      </a:r>
                      <a:r>
                        <a:rPr lang="pt-BR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DesenhaLinha</a:t>
                      </a:r>
                      <a:endParaRPr lang="pt-BR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rgbClr val="F7E8D5"/>
                    </a:solidFill>
                  </a:tcPr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323528" y="5657671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Quando esse processo de empilhamento consome todo o espaço alocado para a pilha de chamada, ocorre um erro chamado estouro de pilha (</a:t>
            </a:r>
            <a:r>
              <a:rPr lang="pt-BR" dirty="0" err="1" smtClean="0"/>
              <a:t>Stack</a:t>
            </a:r>
            <a:r>
              <a:rPr lang="pt-BR" dirty="0" smtClean="0"/>
              <a:t> overflow).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7772400" cy="8747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(5) 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611188" y="3068638"/>
            <a:ext cx="7772400" cy="352901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pt-BR" dirty="0"/>
              <a:t>Execução </a:t>
            </a:r>
            <a:r>
              <a:rPr lang="pt-BR" b="1" dirty="0"/>
              <a:t>sem</a:t>
            </a:r>
            <a:r>
              <a:rPr lang="pt-BR" dirty="0"/>
              <a:t> </a:t>
            </a:r>
            <a:r>
              <a:rPr lang="pt-BR" dirty="0" err="1"/>
              <a:t>pipelining</a:t>
            </a:r>
            <a:r>
              <a:rPr lang="pt-BR" dirty="0"/>
              <a:t>:</a:t>
            </a:r>
          </a:p>
          <a:p>
            <a:pPr marL="342900" indent="-342900">
              <a:spcBef>
                <a:spcPct val="50000"/>
              </a:spcBef>
            </a:pPr>
            <a:r>
              <a:rPr lang="pt-BR" dirty="0" smtClean="0"/>
              <a:t/>
            </a:r>
            <a:br>
              <a:rPr lang="pt-BR" dirty="0" smtClean="0"/>
            </a:br>
            <a:endParaRPr lang="pt-BR" sz="1400" dirty="0"/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pt-BR" dirty="0"/>
              <a:t>Execução</a:t>
            </a:r>
            <a:r>
              <a:rPr lang="pt-BR" b="1" dirty="0"/>
              <a:t> com</a:t>
            </a:r>
            <a:r>
              <a:rPr lang="pt-BR" dirty="0"/>
              <a:t> </a:t>
            </a:r>
            <a:r>
              <a:rPr lang="pt-BR" dirty="0" err="1"/>
              <a:t>pipelining</a:t>
            </a:r>
            <a:r>
              <a:rPr lang="pt-BR" dirty="0"/>
              <a:t> de 3 ciclos:</a:t>
            </a:r>
          </a:p>
          <a:p>
            <a:pPr marL="342900" indent="-342900">
              <a:spcBef>
                <a:spcPct val="50000"/>
              </a:spcBef>
            </a:pPr>
            <a:endParaRPr lang="pt-BR" dirty="0"/>
          </a:p>
          <a:p>
            <a:pPr marL="342900" indent="-342900">
              <a:spcBef>
                <a:spcPct val="50000"/>
              </a:spcBef>
            </a:pPr>
            <a:endParaRPr lang="pt-BR" dirty="0"/>
          </a:p>
        </p:txBody>
      </p:sp>
      <p:sp>
        <p:nvSpPr>
          <p:cNvPr id="34820" name="Rectangle 6"/>
          <p:cNvSpPr>
            <a:spLocks noChangeArrowheads="1"/>
          </p:cNvSpPr>
          <p:nvPr/>
        </p:nvSpPr>
        <p:spPr bwMode="auto">
          <a:xfrm>
            <a:off x="1041400" y="4921250"/>
            <a:ext cx="381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1" name="Rectangle 7"/>
          <p:cNvSpPr>
            <a:spLocks noChangeArrowheads="1"/>
          </p:cNvSpPr>
          <p:nvPr/>
        </p:nvSpPr>
        <p:spPr bwMode="auto">
          <a:xfrm>
            <a:off x="1422400" y="4921250"/>
            <a:ext cx="381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2" name="Rectangle 8"/>
          <p:cNvSpPr>
            <a:spLocks noChangeArrowheads="1"/>
          </p:cNvSpPr>
          <p:nvPr/>
        </p:nvSpPr>
        <p:spPr bwMode="auto">
          <a:xfrm>
            <a:off x="1803400" y="4921250"/>
            <a:ext cx="381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3" name="Rectangle 10"/>
          <p:cNvSpPr>
            <a:spLocks noChangeArrowheads="1"/>
          </p:cNvSpPr>
          <p:nvPr/>
        </p:nvSpPr>
        <p:spPr bwMode="auto">
          <a:xfrm>
            <a:off x="1068388" y="3771900"/>
            <a:ext cx="1524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4" name="Rectangle 11"/>
          <p:cNvSpPr>
            <a:spLocks noChangeArrowheads="1"/>
          </p:cNvSpPr>
          <p:nvPr/>
        </p:nvSpPr>
        <p:spPr bwMode="auto">
          <a:xfrm>
            <a:off x="2592388" y="3771900"/>
            <a:ext cx="1524000" cy="304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5" name="Rectangle 12"/>
          <p:cNvSpPr>
            <a:spLocks noChangeArrowheads="1"/>
          </p:cNvSpPr>
          <p:nvPr/>
        </p:nvSpPr>
        <p:spPr bwMode="auto">
          <a:xfrm>
            <a:off x="4116388" y="3771900"/>
            <a:ext cx="1524000" cy="304800"/>
          </a:xfrm>
          <a:prstGeom prst="rect">
            <a:avLst/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6" name="Rectangle 14"/>
          <p:cNvSpPr>
            <a:spLocks noChangeArrowheads="1"/>
          </p:cNvSpPr>
          <p:nvPr/>
        </p:nvSpPr>
        <p:spPr bwMode="auto">
          <a:xfrm>
            <a:off x="1422400" y="5378450"/>
            <a:ext cx="381000" cy="304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7" name="Rectangle 15"/>
          <p:cNvSpPr>
            <a:spLocks noChangeArrowheads="1"/>
          </p:cNvSpPr>
          <p:nvPr/>
        </p:nvSpPr>
        <p:spPr bwMode="auto">
          <a:xfrm>
            <a:off x="1803400" y="5378450"/>
            <a:ext cx="381000" cy="304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8" name="Rectangle 16"/>
          <p:cNvSpPr>
            <a:spLocks noChangeArrowheads="1"/>
          </p:cNvSpPr>
          <p:nvPr/>
        </p:nvSpPr>
        <p:spPr bwMode="auto">
          <a:xfrm>
            <a:off x="2184400" y="5378450"/>
            <a:ext cx="381000" cy="304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29" name="Rectangle 18"/>
          <p:cNvSpPr>
            <a:spLocks noChangeArrowheads="1"/>
          </p:cNvSpPr>
          <p:nvPr/>
        </p:nvSpPr>
        <p:spPr bwMode="auto">
          <a:xfrm>
            <a:off x="1803400" y="5835650"/>
            <a:ext cx="381000" cy="304800"/>
          </a:xfrm>
          <a:prstGeom prst="rect">
            <a:avLst/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30" name="Rectangle 19"/>
          <p:cNvSpPr>
            <a:spLocks noChangeArrowheads="1"/>
          </p:cNvSpPr>
          <p:nvPr/>
        </p:nvSpPr>
        <p:spPr bwMode="auto">
          <a:xfrm>
            <a:off x="2184400" y="5835650"/>
            <a:ext cx="381000" cy="304800"/>
          </a:xfrm>
          <a:prstGeom prst="rect">
            <a:avLst/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31" name="Rectangle 20"/>
          <p:cNvSpPr>
            <a:spLocks noChangeArrowheads="1"/>
          </p:cNvSpPr>
          <p:nvPr/>
        </p:nvSpPr>
        <p:spPr bwMode="auto">
          <a:xfrm>
            <a:off x="2565400" y="5835650"/>
            <a:ext cx="381000" cy="304800"/>
          </a:xfrm>
          <a:prstGeom prst="rect">
            <a:avLst/>
          </a:prstGeom>
          <a:solidFill>
            <a:srgbClr val="FF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4832" name="Rectangle 26"/>
          <p:cNvSpPr>
            <a:spLocks noChangeArrowheads="1"/>
          </p:cNvSpPr>
          <p:nvPr/>
        </p:nvSpPr>
        <p:spPr bwMode="auto">
          <a:xfrm>
            <a:off x="323850" y="1253776"/>
            <a:ext cx="8568630" cy="131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dirty="0">
                <a:solidFill>
                  <a:srgbClr val="CC0000"/>
                </a:solidFill>
              </a:rPr>
              <a:t>Pipeline:</a:t>
            </a:r>
            <a:r>
              <a:rPr lang="en-US" dirty="0"/>
              <a:t> </a:t>
            </a:r>
            <a:r>
              <a:rPr lang="en-US" dirty="0" err="1"/>
              <a:t>estratégia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instrução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tempo.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a </a:t>
            </a:r>
            <a:r>
              <a:rPr lang="en-US" dirty="0" err="1"/>
              <a:t>instrução</a:t>
            </a:r>
            <a:r>
              <a:rPr lang="en-US" dirty="0"/>
              <a:t> n,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decodificando</a:t>
            </a:r>
            <a:r>
              <a:rPr lang="en-US" dirty="0"/>
              <a:t> a </a:t>
            </a:r>
            <a:r>
              <a:rPr lang="en-US" dirty="0" err="1"/>
              <a:t>instrução</a:t>
            </a:r>
            <a:r>
              <a:rPr lang="en-US" dirty="0"/>
              <a:t> n+1 e </a:t>
            </a:r>
            <a:r>
              <a:rPr lang="en-US" dirty="0" err="1"/>
              <a:t>buscando</a:t>
            </a:r>
            <a:r>
              <a:rPr lang="en-US" dirty="0"/>
              <a:t> a </a:t>
            </a:r>
            <a:r>
              <a:rPr lang="en-US" dirty="0" err="1"/>
              <a:t>instrução</a:t>
            </a:r>
            <a:r>
              <a:rPr lang="en-US" dirty="0"/>
              <a:t> n + 2.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7772400" cy="8747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(6)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7617" y="3672731"/>
            <a:ext cx="8424863" cy="3068637"/>
          </a:xfrm>
        </p:spPr>
        <p:txBody>
          <a:bodyPr/>
          <a:lstStyle/>
          <a:p>
            <a:pPr marL="533400" indent="-533400" eaLnBrk="1" hangingPunct="1">
              <a:buFontTx/>
              <a:buAutoNum type="alphaLcParenBoth"/>
            </a:pPr>
            <a:r>
              <a:rPr lang="en-US" sz="2400" dirty="0" smtClean="0"/>
              <a:t>Pipeline de 3 </a:t>
            </a:r>
            <a:r>
              <a:rPr lang="en-US" sz="2400" dirty="0" err="1" smtClean="0"/>
              <a:t>estágios</a:t>
            </a:r>
            <a:r>
              <a:rPr lang="en-US" sz="2400" dirty="0" smtClean="0"/>
              <a:t>; </a:t>
            </a:r>
          </a:p>
          <a:p>
            <a:pPr marL="533400" indent="-533400" eaLnBrk="1" hangingPunct="1">
              <a:buFontTx/>
              <a:buAutoNum type="alphaLcParenBoth"/>
            </a:pPr>
            <a:r>
              <a:rPr lang="en-US" sz="2400" dirty="0" smtClean="0"/>
              <a:t>CPU </a:t>
            </a:r>
            <a:r>
              <a:rPr lang="en-US" sz="2400" dirty="0" err="1" smtClean="0"/>
              <a:t>superescalar</a:t>
            </a:r>
            <a:r>
              <a:rPr lang="en-US" sz="2400" dirty="0" smtClean="0"/>
              <a:t>: </a:t>
            </a:r>
            <a:r>
              <a:rPr lang="en-US" sz="2400" dirty="0" err="1" smtClean="0"/>
              <a:t>múltiplas</a:t>
            </a:r>
            <a:r>
              <a:rPr lang="en-US" sz="2400" dirty="0" smtClean="0"/>
              <a:t> </a:t>
            </a:r>
            <a:r>
              <a:rPr lang="en-US" sz="2400" dirty="0" err="1" smtClean="0"/>
              <a:t>unidades</a:t>
            </a:r>
            <a:r>
              <a:rPr lang="en-US" sz="2400" dirty="0" smtClean="0"/>
              <a:t> de </a:t>
            </a:r>
            <a:r>
              <a:rPr lang="en-US" sz="2400" dirty="0" err="1" smtClean="0"/>
              <a:t>execução</a:t>
            </a:r>
            <a:r>
              <a:rPr lang="en-US" sz="2400" dirty="0" smtClean="0"/>
              <a:t>.</a:t>
            </a:r>
          </a:p>
          <a:p>
            <a:pPr marL="533400" indent="-533400" eaLnBrk="1" hangingPunct="1">
              <a:buFontTx/>
              <a:buNone/>
            </a:pPr>
            <a:endParaRPr lang="en-US" sz="2400" dirty="0" smtClean="0"/>
          </a:p>
          <a:p>
            <a:pPr marL="533400" indent="-533400" eaLnBrk="1" hangingPunct="1">
              <a:buFontTx/>
              <a:buNone/>
            </a:pPr>
            <a:r>
              <a:rPr lang="en-US" sz="2400" dirty="0" smtClean="0"/>
              <a:t>O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ocorre</a:t>
            </a:r>
            <a:r>
              <a:rPr lang="en-US" sz="2400" dirty="0" smtClean="0"/>
              <a:t> se no </a:t>
            </a:r>
            <a:r>
              <a:rPr lang="en-US" sz="2400" dirty="0" err="1" smtClean="0"/>
              <a:t>estágio</a:t>
            </a:r>
            <a:r>
              <a:rPr lang="en-US" sz="2400" dirty="0" smtClean="0"/>
              <a:t> de </a:t>
            </a:r>
            <a:r>
              <a:rPr lang="en-US" sz="2400" dirty="0" err="1" smtClean="0"/>
              <a:t>execução</a:t>
            </a:r>
            <a:r>
              <a:rPr lang="en-US" sz="2400" dirty="0" smtClean="0"/>
              <a:t> se </a:t>
            </a:r>
            <a:r>
              <a:rPr lang="en-US" sz="2400" dirty="0" err="1" smtClean="0"/>
              <a:t>conclui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deve</a:t>
            </a:r>
            <a:r>
              <a:rPr lang="en-US" sz="2400" dirty="0" smtClean="0"/>
              <a:t> </a:t>
            </a:r>
            <a:r>
              <a:rPr lang="en-US" sz="2400" dirty="0" err="1" smtClean="0"/>
              <a:t>haver</a:t>
            </a:r>
            <a:r>
              <a:rPr lang="en-US" sz="2400" dirty="0" smtClean="0"/>
              <a:t> um </a:t>
            </a:r>
            <a:r>
              <a:rPr lang="en-US" sz="2400" dirty="0" err="1" smtClean="0"/>
              <a:t>desvio</a:t>
            </a:r>
            <a:r>
              <a:rPr lang="en-US" sz="2400" dirty="0" smtClean="0"/>
              <a:t> e </a:t>
            </a:r>
            <a:r>
              <a:rPr lang="en-US" sz="2400" dirty="0" err="1" smtClean="0"/>
              <a:t>portanto</a:t>
            </a:r>
            <a:r>
              <a:rPr lang="en-US" sz="2400" dirty="0" smtClean="0"/>
              <a:t> a </a:t>
            </a:r>
            <a:r>
              <a:rPr lang="en-US" sz="2400" dirty="0" err="1" smtClean="0"/>
              <a:t>próxima</a:t>
            </a:r>
            <a:r>
              <a:rPr lang="en-US" sz="2400" dirty="0" smtClean="0"/>
              <a:t> </a:t>
            </a:r>
            <a:r>
              <a:rPr lang="en-US" sz="2400" dirty="0" err="1" smtClean="0"/>
              <a:t>instrução</a:t>
            </a:r>
            <a:r>
              <a:rPr lang="en-US" sz="2400" dirty="0" smtClean="0"/>
              <a:t> </a:t>
            </a:r>
            <a:r>
              <a:rPr lang="en-US" sz="2400" dirty="0" err="1" smtClean="0"/>
              <a:t>já</a:t>
            </a:r>
            <a:r>
              <a:rPr lang="en-US" sz="2400" dirty="0" smtClean="0"/>
              <a:t> </a:t>
            </a:r>
            <a:r>
              <a:rPr lang="en-US" sz="2400" dirty="0" err="1" smtClean="0"/>
              <a:t>buscada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será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executada</a:t>
            </a:r>
            <a:r>
              <a:rPr lang="en-US" sz="2400" dirty="0" smtClean="0"/>
              <a:t>? </a:t>
            </a:r>
            <a:r>
              <a:rPr lang="en-US" sz="2400" dirty="0" err="1" smtClean="0"/>
              <a:t>Problemas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projetistas</a:t>
            </a:r>
            <a:r>
              <a:rPr lang="en-US" sz="2400" dirty="0" smtClean="0"/>
              <a:t> ...</a:t>
            </a:r>
          </a:p>
        </p:txBody>
      </p:sp>
      <p:pic>
        <p:nvPicPr>
          <p:cNvPr id="3584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27584" y="1340768"/>
            <a:ext cx="7231062" cy="219233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7772400" cy="8747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(7)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528" y="1124744"/>
            <a:ext cx="8568952" cy="4683125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dirty="0" err="1" smtClean="0"/>
              <a:t>Modos</a:t>
            </a:r>
            <a:r>
              <a:rPr lang="en-US" sz="2400" dirty="0" smtClean="0"/>
              <a:t> de </a:t>
            </a:r>
            <a:r>
              <a:rPr lang="en-US" sz="2400" dirty="0" err="1" smtClean="0"/>
              <a:t>funcionamento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CPU: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 err="1" smtClean="0">
                <a:solidFill>
                  <a:srgbClr val="990033"/>
                </a:solidFill>
              </a:rPr>
              <a:t>Modo</a:t>
            </a:r>
            <a:r>
              <a:rPr lang="en-US" sz="2400" dirty="0" smtClean="0">
                <a:solidFill>
                  <a:srgbClr val="990033"/>
                </a:solidFill>
              </a:rPr>
              <a:t> </a:t>
            </a:r>
            <a:r>
              <a:rPr lang="en-US" sz="2400" dirty="0" err="1" smtClean="0">
                <a:solidFill>
                  <a:srgbClr val="990033"/>
                </a:solidFill>
              </a:rPr>
              <a:t>Núcleo</a:t>
            </a:r>
            <a:r>
              <a:rPr lang="en-US" sz="2400" dirty="0" smtClean="0"/>
              <a:t>: CPU </a:t>
            </a:r>
            <a:r>
              <a:rPr lang="en-US" sz="2400" dirty="0" err="1" smtClean="0"/>
              <a:t>pode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executar</a:t>
            </a:r>
            <a:r>
              <a:rPr lang="en-US" sz="2400" dirty="0" smtClean="0"/>
              <a:t> </a:t>
            </a:r>
            <a:r>
              <a:rPr lang="en-US" sz="2400" dirty="0" err="1" smtClean="0"/>
              <a:t>qualquer</a:t>
            </a:r>
            <a:r>
              <a:rPr lang="en-US" sz="2400" dirty="0" smtClean="0"/>
              <a:t> </a:t>
            </a:r>
            <a:r>
              <a:rPr lang="en-US" sz="2400" dirty="0" err="1" smtClean="0"/>
              <a:t>instrução</a:t>
            </a:r>
            <a:r>
              <a:rPr lang="en-US" sz="2400" dirty="0" smtClean="0"/>
              <a:t> do </a:t>
            </a:r>
            <a:r>
              <a:rPr lang="en-US" sz="2400" dirty="0" err="1" smtClean="0"/>
              <a:t>seu</a:t>
            </a:r>
            <a:r>
              <a:rPr lang="en-US" sz="2400" dirty="0" smtClean="0"/>
              <a:t> </a:t>
            </a:r>
            <a:r>
              <a:rPr lang="en-US" sz="2400" dirty="0" err="1" smtClean="0"/>
              <a:t>conjunto</a:t>
            </a:r>
            <a:r>
              <a:rPr lang="en-US" sz="2400" dirty="0" smtClean="0"/>
              <a:t>. SO </a:t>
            </a:r>
            <a:r>
              <a:rPr lang="en-US" sz="2400" dirty="0" err="1" smtClean="0"/>
              <a:t>executa</a:t>
            </a:r>
            <a:r>
              <a:rPr lang="en-US" sz="2400" dirty="0" smtClean="0"/>
              <a:t> </a:t>
            </a:r>
            <a:r>
              <a:rPr lang="en-US" sz="2400" dirty="0" err="1" smtClean="0"/>
              <a:t>neste</a:t>
            </a:r>
            <a:r>
              <a:rPr lang="en-US" sz="2400" dirty="0" smtClean="0"/>
              <a:t> </a:t>
            </a:r>
            <a:r>
              <a:rPr lang="en-US" sz="2400" dirty="0" err="1" smtClean="0"/>
              <a:t>modo</a:t>
            </a:r>
            <a:r>
              <a:rPr lang="en-US" sz="2400" dirty="0" smtClean="0"/>
              <a:t>;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 err="1" smtClean="0">
                <a:solidFill>
                  <a:srgbClr val="990033"/>
                </a:solidFill>
              </a:rPr>
              <a:t>Modo</a:t>
            </a:r>
            <a:r>
              <a:rPr lang="en-US" sz="2400" dirty="0" smtClean="0">
                <a:solidFill>
                  <a:srgbClr val="990033"/>
                </a:solidFill>
              </a:rPr>
              <a:t> </a:t>
            </a:r>
            <a:r>
              <a:rPr lang="en-US" sz="2400" dirty="0" err="1" smtClean="0">
                <a:solidFill>
                  <a:srgbClr val="990033"/>
                </a:solidFill>
              </a:rPr>
              <a:t>Usuário</a:t>
            </a:r>
            <a:r>
              <a:rPr lang="en-US" sz="2400" dirty="0" smtClean="0">
                <a:solidFill>
                  <a:srgbClr val="990033"/>
                </a:solidFill>
              </a:rPr>
              <a:t>:</a:t>
            </a:r>
            <a:r>
              <a:rPr lang="en-US" sz="2400" dirty="0" smtClean="0"/>
              <a:t>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execução</a:t>
            </a:r>
            <a:r>
              <a:rPr lang="en-US" sz="2400" dirty="0" smtClean="0"/>
              <a:t> de sub-</a:t>
            </a:r>
            <a:r>
              <a:rPr lang="en-US" sz="2400" dirty="0" err="1" smtClean="0"/>
              <a:t>conjunto</a:t>
            </a:r>
            <a:r>
              <a:rPr lang="en-US" sz="2400" dirty="0" smtClean="0"/>
              <a:t> de </a:t>
            </a:r>
            <a:r>
              <a:rPr lang="en-US" sz="2400" dirty="0" err="1" smtClean="0"/>
              <a:t>instruções</a:t>
            </a:r>
            <a:r>
              <a:rPr lang="en-US" sz="2400" dirty="0" smtClean="0"/>
              <a:t> e </a:t>
            </a:r>
            <a:r>
              <a:rPr lang="en-US" sz="2400" dirty="0" err="1" smtClean="0"/>
              <a:t>acesso</a:t>
            </a:r>
            <a:r>
              <a:rPr lang="en-US" sz="2400" dirty="0" smtClean="0"/>
              <a:t> a </a:t>
            </a:r>
            <a:r>
              <a:rPr lang="en-US" sz="2400" dirty="0" err="1" smtClean="0"/>
              <a:t>subconjunto</a:t>
            </a:r>
            <a:r>
              <a:rPr lang="en-US" sz="2400" dirty="0" smtClean="0"/>
              <a:t> de </a:t>
            </a:r>
            <a:r>
              <a:rPr lang="en-US" sz="2400" dirty="0" err="1" smtClean="0"/>
              <a:t>atributos</a:t>
            </a:r>
            <a:r>
              <a:rPr lang="en-US" sz="2400" dirty="0" smtClean="0"/>
              <a:t>.</a:t>
            </a:r>
          </a:p>
          <a:p>
            <a:pPr marL="533400" indent="-533400" eaLnBrk="1" hangingPunct="1">
              <a:buFontTx/>
              <a:buNone/>
            </a:pPr>
            <a:endParaRPr lang="pt-BR" sz="2400" dirty="0" smtClean="0"/>
          </a:p>
          <a:p>
            <a:pPr marL="533400" indent="-533400" eaLnBrk="1" hangingPunct="1">
              <a:buFontTx/>
              <a:buNone/>
            </a:pPr>
            <a:endParaRPr lang="pt-BR" sz="2400" dirty="0" smtClean="0"/>
          </a:p>
          <a:p>
            <a:pPr marL="533400" indent="-533400" eaLnBrk="1" hangingPunct="1">
              <a:buFontTx/>
              <a:buNone/>
            </a:pPr>
            <a:endParaRPr lang="pt-BR" sz="2400" dirty="0" smtClean="0"/>
          </a:p>
          <a:p>
            <a:pPr marL="533400" indent="-533400" eaLnBrk="1" hangingPunct="1">
              <a:buFontTx/>
              <a:buNone/>
            </a:pPr>
            <a:endParaRPr lang="pt-BR" sz="2400" dirty="0" smtClean="0"/>
          </a:p>
          <a:p>
            <a:pPr marL="533400" indent="-533400" eaLnBrk="1" hangingPunct="1">
              <a:buFontTx/>
              <a:buNone/>
            </a:pPr>
            <a:endParaRPr lang="pt-BR" sz="2400" dirty="0" smtClean="0"/>
          </a:p>
          <a:p>
            <a:pPr marL="533400" indent="-533400" eaLnBrk="1" hangingPunct="1">
              <a:buFontTx/>
              <a:buNone/>
            </a:pPr>
            <a:endParaRPr lang="en-US" sz="2400" dirty="0" smtClean="0"/>
          </a:p>
          <a:p>
            <a:pPr marL="533400" indent="-533400" eaLnBrk="1" hangingPunct="1">
              <a:buFontTx/>
              <a:buNone/>
            </a:pPr>
            <a:r>
              <a:rPr lang="en-US" sz="2400" dirty="0" err="1" smtClean="0"/>
              <a:t>Controlado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um bit do </a:t>
            </a:r>
            <a:r>
              <a:rPr lang="en-US" sz="2400" dirty="0" err="1" smtClean="0"/>
              <a:t>registrador</a:t>
            </a:r>
            <a:r>
              <a:rPr lang="en-US" sz="2400" dirty="0" smtClean="0"/>
              <a:t> PSW. </a:t>
            </a:r>
          </a:p>
          <a:p>
            <a:pPr marL="533400" indent="-533400" eaLnBrk="1" hangingPunct="1">
              <a:buFontTx/>
              <a:buNone/>
            </a:pPr>
            <a:r>
              <a:rPr lang="en-US" sz="2400" dirty="0" err="1" smtClean="0"/>
              <a:t>Instrução</a:t>
            </a:r>
            <a:r>
              <a:rPr lang="en-US" sz="2400" dirty="0" smtClean="0"/>
              <a:t> TRAP </a:t>
            </a:r>
            <a:r>
              <a:rPr lang="en-US" sz="2400" dirty="0" err="1" smtClean="0"/>
              <a:t>muda</a:t>
            </a:r>
            <a:r>
              <a:rPr lang="en-US" sz="2400" dirty="0" smtClean="0"/>
              <a:t> o </a:t>
            </a:r>
            <a:r>
              <a:rPr lang="en-US" sz="2400" dirty="0" err="1" smtClean="0"/>
              <a:t>modo</a:t>
            </a:r>
            <a:r>
              <a:rPr lang="en-US" sz="2400" dirty="0" smtClean="0"/>
              <a:t>.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84984"/>
            <a:ext cx="7488832" cy="247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(8)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25538"/>
            <a:ext cx="7921625" cy="5661025"/>
          </a:xfrm>
        </p:spPr>
        <p:txBody>
          <a:bodyPr/>
          <a:lstStyle/>
          <a:p>
            <a:pPr marL="365125" indent="-365125" algn="ctr" eaLnBrk="1" hangingPunct="1">
              <a:buFontTx/>
              <a:buNone/>
            </a:pPr>
            <a:r>
              <a:rPr lang="en-US" sz="2400" smtClean="0">
                <a:solidFill>
                  <a:srgbClr val="339933"/>
                </a:solidFill>
              </a:rPr>
              <a:t>Dual Core vs Dual Processor</a:t>
            </a:r>
          </a:p>
          <a:p>
            <a:pPr marL="365125" indent="-365125" eaLnBrk="1" hangingPunct="1">
              <a:buFontTx/>
              <a:buNone/>
            </a:pPr>
            <a:r>
              <a:rPr lang="en-US" sz="2400" smtClean="0"/>
              <a:t>Abordagem clássica: tornar a CPU mais rápida – torna-se mais difícil (espaço, complexidade, calor);</a:t>
            </a:r>
          </a:p>
          <a:p>
            <a:pPr marL="365125" indent="-365125" eaLnBrk="1" hangingPunct="1">
              <a:buFontTx/>
              <a:buNone/>
            </a:pPr>
            <a:r>
              <a:rPr lang="en-US" sz="2400" smtClean="0"/>
              <a:t>Solução imediata: Colocar 2 CPUs na placa-mãe (Dual Processor) – solução cara;</a:t>
            </a:r>
          </a:p>
          <a:p>
            <a:pPr marL="365125" indent="-365125" eaLnBrk="1" hangingPunct="1">
              <a:buFontTx/>
              <a:buNone/>
            </a:pPr>
            <a:r>
              <a:rPr lang="en-US" sz="2400" smtClean="0"/>
              <a:t>Solução criativa: Colocar 2 CPUs no mesmo chip (Dual Core) – um soquete na placa mãe, custo menor.</a:t>
            </a:r>
          </a:p>
          <a:p>
            <a:pPr marL="365125" indent="-365125" eaLnBrk="1" hangingPunct="1">
              <a:buFontTx/>
              <a:buNone/>
            </a:pPr>
            <a:r>
              <a:rPr lang="en-US" sz="2400" smtClean="0"/>
              <a:t>O Sistema Operacional deve ter um “escalonador” deve ter a habilidade de dar tarefas para cada Core.</a:t>
            </a:r>
          </a:p>
          <a:p>
            <a:pPr marL="365125" indent="-365125" eaLnBrk="1" hangingPunct="1">
              <a:buFontTx/>
              <a:buNone/>
            </a:pPr>
            <a:r>
              <a:rPr lang="en-US" sz="2400" smtClean="0"/>
              <a:t>Core-2 é o termo dado a oitava geração do micro-processador de arquitetura x86 da Intel. Sinaliza a retirada da marca Pentium. Tem um barramento mais rápido e pode ser encarado como o sucessor do Dual-Core. </a:t>
            </a:r>
          </a:p>
        </p:txBody>
      </p:sp>
      <p:pic>
        <p:nvPicPr>
          <p:cNvPr id="37892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029575" y="3417888"/>
            <a:ext cx="1006475" cy="1235075"/>
          </a:xfrm>
          <a:noFill/>
        </p:spPr>
      </p:pic>
      <p:pic>
        <p:nvPicPr>
          <p:cNvPr id="37893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956550" y="5084763"/>
            <a:ext cx="1109663" cy="13684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9807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(9)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1032" y="4941168"/>
            <a:ext cx="8712968" cy="1700585"/>
          </a:xfrm>
        </p:spPr>
        <p:txBody>
          <a:bodyPr/>
          <a:lstStyle/>
          <a:p>
            <a:pPr marL="365125" indent="-365125" eaLnBrk="1" hangingPunct="1">
              <a:buNone/>
            </a:pPr>
            <a:r>
              <a:rPr lang="en-US" sz="2400" i="1" dirty="0" smtClean="0">
                <a:solidFill>
                  <a:srgbClr val="339933"/>
                </a:solidFill>
              </a:rPr>
              <a:t> </a:t>
            </a:r>
            <a:r>
              <a:rPr lang="pt-BR" sz="2400" dirty="0" smtClean="0"/>
              <a:t>Exemplo de projeto </a:t>
            </a:r>
            <a:r>
              <a:rPr lang="pt-BR" sz="2400" dirty="0" err="1" smtClean="0"/>
              <a:t>dual-core</a:t>
            </a:r>
            <a:r>
              <a:rPr lang="pt-BR" sz="2400" dirty="0" smtClean="0"/>
              <a:t> com dois núcleos no mesmo chip, registradores e </a:t>
            </a:r>
            <a:r>
              <a:rPr lang="pt-BR" sz="2400" dirty="0" err="1" smtClean="0"/>
              <a:t>cache</a:t>
            </a:r>
            <a:r>
              <a:rPr lang="pt-BR" sz="2400" dirty="0" smtClean="0"/>
              <a:t> local.  Projetistas de </a:t>
            </a:r>
            <a:r>
              <a:rPr lang="pt-BR" sz="2400" dirty="0" err="1" smtClean="0"/>
              <a:t>SOs</a:t>
            </a:r>
            <a:r>
              <a:rPr lang="pt-BR" sz="2400" dirty="0" smtClean="0"/>
              <a:t> e de aplicações devem fazer uso deste núcleos.</a:t>
            </a:r>
            <a:endParaRPr lang="en-US" sz="2400" dirty="0" smtClean="0"/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196752"/>
            <a:ext cx="481012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(10)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196975"/>
            <a:ext cx="8893175" cy="5661025"/>
          </a:xfrm>
        </p:spPr>
        <p:txBody>
          <a:bodyPr/>
          <a:lstStyle/>
          <a:p>
            <a:pPr marL="365125" indent="-365125" algn="ctr" eaLnBrk="1" hangingPunct="1">
              <a:buFontTx/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Família</a:t>
            </a:r>
            <a:r>
              <a:rPr lang="en-US" sz="2400" dirty="0" smtClean="0">
                <a:solidFill>
                  <a:srgbClr val="339933"/>
                </a:solidFill>
              </a:rPr>
              <a:t> Intel Core </a:t>
            </a:r>
            <a:r>
              <a:rPr lang="en-US" sz="2400" dirty="0" err="1" smtClean="0">
                <a:solidFill>
                  <a:srgbClr val="339933"/>
                </a:solidFill>
              </a:rPr>
              <a:t>i</a:t>
            </a:r>
            <a:r>
              <a:rPr lang="en-US" sz="2400" dirty="0" smtClean="0">
                <a:solidFill>
                  <a:srgbClr val="339933"/>
                </a:solidFill>
              </a:rPr>
              <a:t> (i3, i5, i7)</a:t>
            </a:r>
          </a:p>
          <a:p>
            <a:pPr marL="365125" indent="-365125" eaLnBrk="1" hangingPunct="1"/>
            <a:r>
              <a:rPr lang="en-US" sz="2400" dirty="0" smtClean="0"/>
              <a:t>Nova </a:t>
            </a:r>
            <a:r>
              <a:rPr lang="en-US" sz="2400" dirty="0" err="1" smtClean="0"/>
              <a:t>arquitetura</a:t>
            </a:r>
            <a:r>
              <a:rPr lang="en-US" sz="2400" dirty="0" smtClean="0"/>
              <a:t>, </a:t>
            </a:r>
            <a:r>
              <a:rPr lang="en-US" sz="2400" dirty="0" err="1" smtClean="0"/>
              <a:t>controlador</a:t>
            </a:r>
            <a:r>
              <a:rPr lang="en-US" sz="2400" dirty="0" smtClean="0"/>
              <a:t> de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e </a:t>
            </a:r>
            <a:r>
              <a:rPr lang="en-US" sz="2400" dirty="0" err="1" smtClean="0"/>
              <a:t>gráfico</a:t>
            </a:r>
            <a:r>
              <a:rPr lang="en-US" sz="2400" dirty="0" smtClean="0"/>
              <a:t> </a:t>
            </a:r>
            <a:r>
              <a:rPr lang="en-US" sz="2400" dirty="0" err="1" smtClean="0"/>
              <a:t>integrados</a:t>
            </a:r>
            <a:r>
              <a:rPr lang="en-US" sz="2400" dirty="0" smtClean="0"/>
              <a:t>,  </a:t>
            </a:r>
            <a:r>
              <a:rPr lang="en-US" sz="2400" dirty="0" err="1" smtClean="0"/>
              <a:t>barramento</a:t>
            </a:r>
            <a:r>
              <a:rPr lang="en-US" sz="2400" dirty="0" smtClean="0"/>
              <a:t>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rápido</a:t>
            </a:r>
            <a:r>
              <a:rPr lang="en-US" sz="2400" dirty="0" smtClean="0"/>
              <a:t>, 64 bits; site Intel:</a:t>
            </a:r>
          </a:p>
          <a:p>
            <a:pPr marL="365125" indent="-365125" eaLnBrk="1" hangingPunct="1"/>
            <a:r>
              <a:rPr lang="en-US" sz="2400" i="1" dirty="0" err="1" smtClean="0">
                <a:solidFill>
                  <a:srgbClr val="339933"/>
                </a:solidFill>
              </a:rPr>
              <a:t>Hyperthread</a:t>
            </a:r>
            <a:r>
              <a:rPr lang="en-US" sz="2400" i="1" dirty="0" smtClean="0">
                <a:solidFill>
                  <a:srgbClr val="339933"/>
                </a:solidFill>
              </a:rPr>
              <a:t>  Technology  (HTT)</a:t>
            </a:r>
            <a:r>
              <a:rPr lang="en-US" sz="2400" i="1" dirty="0" smtClean="0"/>
              <a:t>: </a:t>
            </a:r>
            <a:r>
              <a:rPr lang="pt-BR" sz="2400" i="1" dirty="0" smtClean="0"/>
              <a:t>  A ideia básica era melhorar o desempenho utilizando algumas técnicas de computação paralela devido à duplicação de algumas unidades de chips internos. Fisicamente cada um dos processadores lógicos tem seu próprio conjunto de registradores e controlador de interrupção, e os restantes dos elementos do processador são comuns. Quando há uma pausa no fluxo de um dos processadores, então o controle é passado para o fluxo do outro processador </a:t>
            </a:r>
            <a:r>
              <a:rPr lang="pt-BR" sz="2400" i="1" dirty="0" err="1" smtClean="0"/>
              <a:t>logico</a:t>
            </a:r>
            <a:r>
              <a:rPr lang="pt-BR" sz="2400" i="1" dirty="0" smtClean="0"/>
              <a:t>. </a:t>
            </a:r>
          </a:p>
          <a:p>
            <a:pPr marL="365125" indent="33338" eaLnBrk="1" hangingPunct="1">
              <a:buNone/>
            </a:pPr>
            <a:r>
              <a:rPr lang="pt-BR" sz="2400" i="1" dirty="0" smtClean="0"/>
              <a:t>(site Intel). </a:t>
            </a:r>
            <a:r>
              <a:rPr lang="pt-BR" sz="2400" dirty="0" smtClean="0"/>
              <a:t>Diferentes threads podem ser atribuídas a diferentes processadores.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9807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Processadores</a:t>
            </a:r>
            <a:r>
              <a:rPr lang="en-US" sz="4000" dirty="0" smtClean="0">
                <a:solidFill>
                  <a:schemeClr val="tx1"/>
                </a:solidFill>
              </a:rPr>
              <a:t> (11)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008" y="908720"/>
            <a:ext cx="8892480" cy="5661025"/>
          </a:xfrm>
        </p:spPr>
        <p:txBody>
          <a:bodyPr/>
          <a:lstStyle/>
          <a:p>
            <a:pPr marL="365125" indent="-365125" algn="ctr" eaLnBrk="1" hangingPunct="1">
              <a:buFontTx/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Família</a:t>
            </a:r>
            <a:r>
              <a:rPr lang="en-US" sz="2400" dirty="0" smtClean="0">
                <a:solidFill>
                  <a:srgbClr val="339933"/>
                </a:solidFill>
              </a:rPr>
              <a:t> Intel Core </a:t>
            </a:r>
            <a:r>
              <a:rPr lang="en-US" sz="2400" dirty="0" err="1" smtClean="0">
                <a:solidFill>
                  <a:srgbClr val="339933"/>
                </a:solidFill>
              </a:rPr>
              <a:t>i</a:t>
            </a:r>
            <a:r>
              <a:rPr lang="en-US" sz="2400" dirty="0" smtClean="0">
                <a:solidFill>
                  <a:srgbClr val="339933"/>
                </a:solidFill>
              </a:rPr>
              <a:t> (i3, i5, i7)</a:t>
            </a:r>
          </a:p>
          <a:p>
            <a:pPr marL="365125" indent="-365125" eaLnBrk="1" hangingPunct="1"/>
            <a:endParaRPr lang="en-US" sz="2400" i="1" dirty="0" smtClean="0">
              <a:solidFill>
                <a:srgbClr val="339933"/>
              </a:solidFill>
            </a:endParaRPr>
          </a:p>
          <a:p>
            <a:r>
              <a:rPr lang="en-US" sz="2400" i="1" dirty="0" smtClean="0">
                <a:solidFill>
                  <a:srgbClr val="339933"/>
                </a:solidFill>
              </a:rPr>
              <a:t>Turbo Boost Technology </a:t>
            </a:r>
            <a:r>
              <a:rPr lang="en-US" sz="2400" dirty="0" smtClean="0"/>
              <a:t>(TBT</a:t>
            </a:r>
            <a:r>
              <a:rPr lang="en-US" sz="2400" i="1" dirty="0" smtClean="0"/>
              <a:t>): “</a:t>
            </a:r>
            <a:r>
              <a:rPr lang="pt-BR" sz="2400" i="1" dirty="0" smtClean="0"/>
              <a:t>A Tecnologia Intel® Turbo </a:t>
            </a:r>
            <a:r>
              <a:rPr lang="pt-BR" sz="2400" i="1" dirty="0" err="1" smtClean="0"/>
              <a:t>Boost</a:t>
            </a:r>
            <a:r>
              <a:rPr lang="pt-BR" sz="2400" i="1" dirty="0" smtClean="0"/>
              <a:t> 2.0 permite automaticamente que os núcleos do processador trabalhem mais rapidamente do que a frequência básica de operação quando estiverem operando abaixo dos limites especificados para energia, corrente e temperatura.TBT é ativada quando o sistema operacional (SO) solicita o estado de desempenho mais elevado.</a:t>
            </a:r>
            <a:r>
              <a:rPr lang="pt-BR" sz="2400" dirty="0" smtClean="0"/>
              <a:t> </a:t>
            </a:r>
            <a:endParaRPr lang="en-US" sz="2400" i="1" dirty="0" smtClean="0"/>
          </a:p>
          <a:p>
            <a:pPr marL="365125" indent="-365125" eaLnBrk="1" hangingPunct="1"/>
            <a:r>
              <a:rPr lang="pt-BR" sz="2400" dirty="0" smtClean="0"/>
              <a:t>Com TBT, nos modelos i5, há a possibilidade de um aumento de até 800 MHz na velocidade.</a:t>
            </a:r>
            <a:endParaRPr lang="en-US" sz="2400" dirty="0" smtClean="0"/>
          </a:p>
          <a:p>
            <a:pPr marL="365125" indent="-365125" eaLnBrk="1" hangingPunct="1"/>
            <a:r>
              <a:rPr lang="en-US" sz="2400" dirty="0" smtClean="0"/>
              <a:t>i3 tem 2 Cores, </a:t>
            </a:r>
            <a:r>
              <a:rPr lang="en-US" sz="2400" dirty="0" err="1" smtClean="0"/>
              <a:t>até</a:t>
            </a:r>
            <a:r>
              <a:rPr lang="en-US" sz="2400" dirty="0" smtClean="0"/>
              <a:t> 3.4 GHz, </a:t>
            </a:r>
            <a:r>
              <a:rPr lang="en-US" sz="2400" dirty="0" err="1" smtClean="0"/>
              <a:t>até</a:t>
            </a:r>
            <a:r>
              <a:rPr lang="en-US" sz="2400" dirty="0" smtClean="0"/>
              <a:t> 3MB de cache, HTT;</a:t>
            </a:r>
          </a:p>
          <a:p>
            <a:pPr marL="365125" indent="-365125" eaLnBrk="1" hangingPunct="1"/>
            <a:r>
              <a:rPr lang="en-US" sz="2400" dirty="0" smtClean="0"/>
              <a:t>i5 tem 2 </a:t>
            </a:r>
            <a:r>
              <a:rPr lang="en-US" sz="2400" dirty="0" err="1" smtClean="0"/>
              <a:t>ou</a:t>
            </a:r>
            <a:r>
              <a:rPr lang="en-US" sz="2400" dirty="0" smtClean="0"/>
              <a:t> 4 Cores, </a:t>
            </a:r>
            <a:r>
              <a:rPr lang="en-US" sz="2400" dirty="0" err="1" smtClean="0"/>
              <a:t>até</a:t>
            </a:r>
            <a:r>
              <a:rPr lang="en-US" sz="2400" dirty="0" smtClean="0"/>
              <a:t> 3.4 GHz, </a:t>
            </a:r>
            <a:r>
              <a:rPr lang="en-US" sz="2400" dirty="0" err="1" smtClean="0"/>
              <a:t>até</a:t>
            </a:r>
            <a:r>
              <a:rPr lang="en-US" sz="2400" dirty="0" smtClean="0"/>
              <a:t> 6MB de cache, TBT;</a:t>
            </a:r>
          </a:p>
          <a:p>
            <a:pPr marL="365125" indent="-365125" eaLnBrk="1" hangingPunct="1"/>
            <a:r>
              <a:rPr lang="en-US" sz="2400" dirty="0" smtClean="0"/>
              <a:t>i7 tem </a:t>
            </a:r>
            <a:r>
              <a:rPr lang="en-US" sz="2400" dirty="0" err="1" smtClean="0"/>
              <a:t>até</a:t>
            </a:r>
            <a:r>
              <a:rPr lang="en-US" sz="2400" dirty="0" smtClean="0"/>
              <a:t> 6 Cores com </a:t>
            </a:r>
            <a:r>
              <a:rPr lang="en-US" sz="2400" dirty="0" err="1" smtClean="0"/>
              <a:t>até</a:t>
            </a:r>
            <a:r>
              <a:rPr lang="en-US" sz="2400" dirty="0" smtClean="0"/>
              <a:t> 12 MB de cache, HTT e TBT;</a:t>
            </a:r>
          </a:p>
          <a:p>
            <a:pPr marL="365125" indent="-365125" eaLnBrk="1" hangingPunct="1"/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Introdução</a:t>
            </a:r>
            <a:r>
              <a:rPr lang="en-US" sz="4000" dirty="0" smtClean="0">
                <a:solidFill>
                  <a:schemeClr val="tx1"/>
                </a:solidFill>
              </a:rPr>
              <a:t> (2)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5029200"/>
            <a:ext cx="7848872" cy="1828800"/>
          </a:xfrm>
        </p:spPr>
        <p:txBody>
          <a:bodyPr/>
          <a:lstStyle/>
          <a:p>
            <a:pPr eaLnBrk="1" hangingPunct="1">
              <a:buNone/>
            </a:pPr>
            <a:r>
              <a:rPr lang="en-US" sz="2400" dirty="0" err="1" smtClean="0"/>
              <a:t>Programas</a:t>
            </a:r>
            <a:r>
              <a:rPr lang="en-US" sz="2400" dirty="0" smtClean="0"/>
              <a:t> de </a:t>
            </a:r>
            <a:r>
              <a:rPr lang="en-US" sz="2400" dirty="0" err="1" smtClean="0"/>
              <a:t>aplicação</a:t>
            </a:r>
            <a:r>
              <a:rPr lang="en-US" sz="2400" dirty="0" smtClean="0"/>
              <a:t> </a:t>
            </a:r>
            <a:r>
              <a:rPr lang="en-US" sz="2400" dirty="0" err="1" smtClean="0"/>
              <a:t>podem</a:t>
            </a:r>
            <a:r>
              <a:rPr lang="en-US" sz="2400" dirty="0" smtClean="0"/>
              <a:t> ser </a:t>
            </a:r>
            <a:r>
              <a:rPr lang="en-US" sz="2400" dirty="0" err="1" smtClean="0"/>
              <a:t>substituídos</a:t>
            </a:r>
            <a:r>
              <a:rPr lang="en-US" sz="2400" dirty="0" smtClean="0"/>
              <a:t> </a:t>
            </a:r>
            <a:r>
              <a:rPr lang="en-US" sz="2400" dirty="0" err="1" smtClean="0"/>
              <a:t>pelo</a:t>
            </a:r>
            <a:r>
              <a:rPr lang="en-US" sz="2400" dirty="0" smtClean="0"/>
              <a:t> </a:t>
            </a:r>
            <a:r>
              <a:rPr lang="en-US" sz="2400" dirty="0" err="1" smtClean="0"/>
              <a:t>usuário</a:t>
            </a:r>
            <a:r>
              <a:rPr lang="en-US" sz="2400" dirty="0" smtClean="0"/>
              <a:t> (ex: </a:t>
            </a:r>
            <a:r>
              <a:rPr lang="en-US" sz="2400" dirty="0" err="1" smtClean="0"/>
              <a:t>outro</a:t>
            </a:r>
            <a:r>
              <a:rPr lang="en-US" sz="2400" dirty="0" smtClean="0"/>
              <a:t> </a:t>
            </a:r>
            <a:r>
              <a:rPr lang="en-US" sz="2400" dirty="0" err="1" smtClean="0"/>
              <a:t>leitor</a:t>
            </a:r>
            <a:r>
              <a:rPr lang="en-US" sz="2400" dirty="0" smtClean="0"/>
              <a:t> de e-mail), </a:t>
            </a:r>
            <a:r>
              <a:rPr lang="en-US" sz="2400" dirty="0" err="1" smtClean="0"/>
              <a:t>mas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partes</a:t>
            </a:r>
            <a:r>
              <a:rPr lang="en-US" sz="2400" dirty="0" smtClean="0"/>
              <a:t> </a:t>
            </a:r>
            <a:r>
              <a:rPr lang="en-US" sz="2400" dirty="0" err="1" smtClean="0"/>
              <a:t>protegidas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realizam</a:t>
            </a:r>
            <a:r>
              <a:rPr lang="en-US" sz="2400" dirty="0" smtClean="0"/>
              <a:t> </a:t>
            </a:r>
            <a:r>
              <a:rPr lang="en-US" sz="2400" dirty="0" err="1" smtClean="0"/>
              <a:t>operações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sobre</a:t>
            </a:r>
            <a:r>
              <a:rPr lang="en-US" sz="2400" dirty="0" smtClean="0"/>
              <a:t> o hardware (ex: </a:t>
            </a:r>
            <a:r>
              <a:rPr lang="en-US" sz="2400" dirty="0" err="1" smtClean="0"/>
              <a:t>manipulador</a:t>
            </a:r>
            <a:r>
              <a:rPr lang="en-US" sz="2400" dirty="0" smtClean="0"/>
              <a:t> do </a:t>
            </a:r>
            <a:r>
              <a:rPr lang="en-US" sz="2400" dirty="0" err="1" smtClean="0"/>
              <a:t>relógio</a:t>
            </a:r>
            <a:r>
              <a:rPr lang="en-US" sz="2400" dirty="0" smtClean="0"/>
              <a:t>) </a:t>
            </a:r>
          </a:p>
        </p:txBody>
      </p:sp>
      <p:pic>
        <p:nvPicPr>
          <p:cNvPr id="6148" name="Picture 1030"/>
          <p:cNvPicPr>
            <a:picLocks noChangeAspect="1" noChangeArrowheads="1"/>
          </p:cNvPicPr>
          <p:nvPr/>
        </p:nvPicPr>
        <p:blipFill>
          <a:blip r:embed="rId3" cstate="print"/>
          <a:srcRect t="3004" b="3728"/>
          <a:stretch>
            <a:fillRect/>
          </a:stretch>
        </p:blipFill>
        <p:spPr bwMode="auto">
          <a:xfrm>
            <a:off x="1476375" y="1052513"/>
            <a:ext cx="5781675" cy="3698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Memória (1)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5517232"/>
            <a:ext cx="8964488" cy="1340768"/>
          </a:xfrm>
        </p:spPr>
        <p:txBody>
          <a:bodyPr/>
          <a:lstStyle/>
          <a:p>
            <a:pPr algn="ctr" eaLnBrk="1" hangingPunct="1">
              <a:buNone/>
            </a:pPr>
            <a:r>
              <a:rPr lang="en-US" sz="2400" dirty="0" err="1" smtClean="0"/>
              <a:t>Hierarquia</a:t>
            </a:r>
            <a:r>
              <a:rPr lang="en-US" sz="2400" dirty="0" smtClean="0"/>
              <a:t> de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</a:t>
            </a:r>
            <a:r>
              <a:rPr lang="en-US" sz="2400" dirty="0" err="1" smtClean="0"/>
              <a:t>típica</a:t>
            </a:r>
            <a:endParaRPr lang="en-US" sz="2400" dirty="0" smtClean="0"/>
          </a:p>
          <a:p>
            <a:pPr eaLnBrk="1" hangingPunct="1"/>
            <a:r>
              <a:rPr lang="en-US" sz="2400" dirty="0" err="1" smtClean="0"/>
              <a:t>Camadas</a:t>
            </a:r>
            <a:r>
              <a:rPr lang="en-US" sz="2400" dirty="0" smtClean="0"/>
              <a:t> </a:t>
            </a:r>
            <a:r>
              <a:rPr lang="en-US" sz="2400" dirty="0" err="1" smtClean="0"/>
              <a:t>superiores</a:t>
            </a:r>
            <a:r>
              <a:rPr lang="en-US" sz="2400" dirty="0" smtClean="0"/>
              <a:t> tem </a:t>
            </a:r>
            <a:r>
              <a:rPr lang="en-US" sz="2400" dirty="0" err="1" smtClean="0"/>
              <a:t>maior</a:t>
            </a:r>
            <a:r>
              <a:rPr lang="en-US" sz="2400" dirty="0" smtClean="0"/>
              <a:t> </a:t>
            </a:r>
            <a:r>
              <a:rPr lang="en-US" sz="2400" dirty="0" err="1" smtClean="0"/>
              <a:t>velocidade</a:t>
            </a:r>
            <a:r>
              <a:rPr lang="en-US" sz="2400" dirty="0" smtClean="0"/>
              <a:t>, </a:t>
            </a:r>
            <a:r>
              <a:rPr lang="en-US" sz="2400" dirty="0" err="1" smtClean="0"/>
              <a:t>menor</a:t>
            </a:r>
            <a:r>
              <a:rPr lang="en-US" sz="2400" dirty="0" smtClean="0"/>
              <a:t> </a:t>
            </a:r>
            <a:r>
              <a:rPr lang="en-US" sz="2400" dirty="0" err="1" smtClean="0"/>
              <a:t>capacidade</a:t>
            </a:r>
            <a:r>
              <a:rPr lang="en-US" sz="2400" dirty="0" smtClean="0"/>
              <a:t>, </a:t>
            </a:r>
            <a:r>
              <a:rPr lang="en-US" sz="2400" dirty="0" err="1" smtClean="0"/>
              <a:t>maior</a:t>
            </a:r>
            <a:r>
              <a:rPr lang="en-US" sz="2400" dirty="0" smtClean="0"/>
              <a:t> </a:t>
            </a:r>
            <a:r>
              <a:rPr lang="en-US" sz="2400" dirty="0" err="1" smtClean="0"/>
              <a:t>custo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bit.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052736"/>
            <a:ext cx="60007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Memória</a:t>
            </a:r>
            <a:r>
              <a:rPr lang="en-US" sz="4000" dirty="0" smtClean="0">
                <a:solidFill>
                  <a:schemeClr val="tx1"/>
                </a:solidFill>
              </a:rPr>
              <a:t> (2)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8351837" cy="5327650"/>
          </a:xfrm>
        </p:spPr>
        <p:txBody>
          <a:bodyPr/>
          <a:lstStyle/>
          <a:p>
            <a:pPr marL="609600" indent="-609600" eaLnBrk="1" hangingPunct="1">
              <a:lnSpc>
                <a:spcPct val="110000"/>
              </a:lnSpc>
              <a:buFontTx/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Registradores</a:t>
            </a:r>
            <a:r>
              <a:rPr lang="en-US" sz="2400" dirty="0" smtClean="0"/>
              <a:t> – </a:t>
            </a:r>
            <a:r>
              <a:rPr lang="en-US" sz="2400" dirty="0" err="1" smtClean="0"/>
              <a:t>Internos</a:t>
            </a:r>
            <a:r>
              <a:rPr lang="en-US" sz="2400" dirty="0" smtClean="0"/>
              <a:t> a CPU, </a:t>
            </a:r>
            <a:r>
              <a:rPr lang="en-US" sz="2400" dirty="0" err="1" smtClean="0"/>
              <a:t>tão</a:t>
            </a:r>
            <a:r>
              <a:rPr lang="en-US" sz="2400" dirty="0" smtClean="0"/>
              <a:t> </a:t>
            </a:r>
            <a:r>
              <a:rPr lang="en-US" sz="2400" dirty="0" err="1" smtClean="0"/>
              <a:t>rápidos</a:t>
            </a:r>
            <a:r>
              <a:rPr lang="en-US" sz="2400" dirty="0" smtClean="0"/>
              <a:t> </a:t>
            </a:r>
            <a:r>
              <a:rPr lang="en-US" sz="2400" dirty="0" err="1" smtClean="0"/>
              <a:t>quanto</a:t>
            </a:r>
            <a:r>
              <a:rPr lang="en-US" sz="2400" dirty="0" smtClean="0"/>
              <a:t> </a:t>
            </a:r>
            <a:r>
              <a:rPr lang="en-US" sz="2400" dirty="0" err="1" smtClean="0"/>
              <a:t>ela</a:t>
            </a:r>
            <a:r>
              <a:rPr lang="en-US" sz="2400" dirty="0" smtClean="0"/>
              <a:t>;</a:t>
            </a:r>
          </a:p>
          <a:p>
            <a:pPr marL="609600" indent="-609600" eaLnBrk="1" hangingPunct="1">
              <a:lnSpc>
                <a:spcPct val="110000"/>
              </a:lnSpc>
              <a:buFontTx/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Memória</a:t>
            </a:r>
            <a:r>
              <a:rPr lang="en-US" sz="2400" dirty="0" smtClean="0">
                <a:solidFill>
                  <a:srgbClr val="339933"/>
                </a:solidFill>
              </a:rPr>
              <a:t> cache </a:t>
            </a:r>
            <a:r>
              <a:rPr lang="en-US" sz="2400" dirty="0" smtClean="0"/>
              <a:t>– </a:t>
            </a:r>
            <a:r>
              <a:rPr lang="en-US" sz="2400" dirty="0" err="1" smtClean="0"/>
              <a:t>dentro</a:t>
            </a:r>
            <a:r>
              <a:rPr lang="en-US" sz="2400" dirty="0" smtClean="0"/>
              <a:t>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próxima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CPU. </a:t>
            </a:r>
            <a:r>
              <a:rPr lang="en-US" sz="2400" dirty="0" err="1" smtClean="0"/>
              <a:t>Quando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 </a:t>
            </a:r>
            <a:r>
              <a:rPr lang="en-US" sz="2400" dirty="0" err="1" smtClean="0"/>
              <a:t>precisa</a:t>
            </a:r>
            <a:r>
              <a:rPr lang="en-US" sz="2400" dirty="0" smtClean="0"/>
              <a:t> </a:t>
            </a:r>
            <a:r>
              <a:rPr lang="en-US" sz="2400" dirty="0" err="1" smtClean="0"/>
              <a:t>ler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palavra</a:t>
            </a:r>
            <a:r>
              <a:rPr lang="en-US" sz="2400" dirty="0" smtClean="0"/>
              <a:t>, </a:t>
            </a:r>
            <a:r>
              <a:rPr lang="en-US" sz="2400" dirty="0" err="1" smtClean="0"/>
              <a:t>faz</a:t>
            </a:r>
            <a:r>
              <a:rPr lang="en-US" sz="2400" dirty="0" smtClean="0"/>
              <a:t> </a:t>
            </a:r>
            <a:r>
              <a:rPr lang="en-US" sz="2400" dirty="0" err="1" smtClean="0"/>
              <a:t>acesso</a:t>
            </a:r>
            <a:r>
              <a:rPr lang="en-US" sz="2400" dirty="0" smtClean="0"/>
              <a:t> </a:t>
            </a:r>
            <a:r>
              <a:rPr lang="en-US" sz="2400" dirty="0" err="1" smtClean="0"/>
              <a:t>rápido</a:t>
            </a:r>
            <a:r>
              <a:rPr lang="en-US" sz="2400" dirty="0" smtClean="0"/>
              <a:t> </a:t>
            </a:r>
            <a:r>
              <a:rPr lang="en-US" sz="2400" dirty="0" err="1" smtClean="0"/>
              <a:t>ao</a:t>
            </a:r>
            <a:r>
              <a:rPr lang="en-US" sz="2400" dirty="0" smtClean="0"/>
              <a:t> cache (cache hit), se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está</a:t>
            </a:r>
            <a:r>
              <a:rPr lang="en-US" sz="2400" dirty="0" smtClean="0"/>
              <a:t> no cache (cache miss) a </a:t>
            </a:r>
            <a:r>
              <a:rPr lang="en-US" sz="2400" dirty="0" err="1" smtClean="0"/>
              <a:t>requisição</a:t>
            </a:r>
            <a:r>
              <a:rPr lang="en-US" sz="2400" dirty="0" smtClean="0"/>
              <a:t> </a:t>
            </a:r>
            <a:r>
              <a:rPr lang="en-US" sz="2400" dirty="0" err="1" smtClean="0"/>
              <a:t>vai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a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principal com </a:t>
            </a:r>
            <a:r>
              <a:rPr lang="en-US" sz="2400" dirty="0" err="1" smtClean="0"/>
              <a:t>penalização</a:t>
            </a:r>
            <a:r>
              <a:rPr lang="en-US" sz="2400" dirty="0" smtClean="0"/>
              <a:t> de tempo; </a:t>
            </a:r>
            <a:r>
              <a:rPr lang="en-US" sz="2400" dirty="0" err="1" smtClean="0"/>
              <a:t>Questões</a:t>
            </a:r>
            <a:r>
              <a:rPr lang="en-US" sz="2400" dirty="0" smtClean="0"/>
              <a:t> a </a:t>
            </a:r>
            <a:r>
              <a:rPr lang="en-US" sz="2400" dirty="0" err="1" smtClean="0"/>
              <a:t>lidar</a:t>
            </a:r>
            <a:r>
              <a:rPr lang="en-US" sz="2400" dirty="0" smtClean="0"/>
              <a:t>: </a:t>
            </a:r>
            <a:r>
              <a:rPr lang="en-US" sz="2400" dirty="0" err="1" smtClean="0"/>
              <a:t>Quando</a:t>
            </a:r>
            <a:r>
              <a:rPr lang="en-US" sz="2400" dirty="0" smtClean="0"/>
              <a:t> </a:t>
            </a:r>
            <a:r>
              <a:rPr lang="en-US" sz="2400" dirty="0" err="1" smtClean="0"/>
              <a:t>colocar</a:t>
            </a:r>
            <a:r>
              <a:rPr lang="en-US" sz="2400" dirty="0" smtClean="0"/>
              <a:t> um novo item? </a:t>
            </a:r>
            <a:r>
              <a:rPr lang="en-US" sz="2400" dirty="0" err="1" smtClean="0"/>
              <a:t>Onde</a:t>
            </a:r>
            <a:r>
              <a:rPr lang="en-US" sz="2400" dirty="0" smtClean="0"/>
              <a:t> </a:t>
            </a:r>
            <a:r>
              <a:rPr lang="en-US" sz="2400" dirty="0" err="1" smtClean="0"/>
              <a:t>colocar</a:t>
            </a:r>
            <a:r>
              <a:rPr lang="en-US" sz="2400" dirty="0" smtClean="0"/>
              <a:t>? </a:t>
            </a:r>
            <a:r>
              <a:rPr lang="en-US" sz="2400" dirty="0" err="1" smtClean="0"/>
              <a:t>Quem</a:t>
            </a:r>
            <a:r>
              <a:rPr lang="en-US" sz="2400" dirty="0" smtClean="0"/>
              <a:t> </a:t>
            </a:r>
            <a:r>
              <a:rPr lang="en-US" sz="2400" dirty="0" err="1" smtClean="0"/>
              <a:t>sai</a:t>
            </a:r>
            <a:r>
              <a:rPr lang="en-US" sz="2400" dirty="0" smtClean="0"/>
              <a:t>? </a:t>
            </a:r>
            <a:r>
              <a:rPr lang="en-US" sz="2400" dirty="0" err="1" smtClean="0"/>
              <a:t>Onde</a:t>
            </a:r>
            <a:r>
              <a:rPr lang="en-US" sz="2400" dirty="0" smtClean="0"/>
              <a:t> </a:t>
            </a:r>
            <a:r>
              <a:rPr lang="en-US" sz="2400" dirty="0" err="1" smtClean="0"/>
              <a:t>colocar</a:t>
            </a:r>
            <a:r>
              <a:rPr lang="en-US" sz="2400" dirty="0" smtClean="0"/>
              <a:t> </a:t>
            </a:r>
            <a:r>
              <a:rPr lang="en-US" sz="2400" dirty="0" err="1" smtClean="0"/>
              <a:t>quem</a:t>
            </a:r>
            <a:r>
              <a:rPr lang="en-US" sz="2400" dirty="0" smtClean="0"/>
              <a:t> </a:t>
            </a:r>
            <a:r>
              <a:rPr lang="en-US" sz="2400" dirty="0" err="1" smtClean="0"/>
              <a:t>sai</a:t>
            </a:r>
            <a:r>
              <a:rPr lang="en-US" sz="2400" dirty="0" smtClean="0"/>
              <a:t>? </a:t>
            </a:r>
            <a:br>
              <a:rPr lang="en-US" sz="2400" dirty="0" smtClean="0"/>
            </a:br>
            <a:r>
              <a:rPr lang="en-US" sz="2400" dirty="0" err="1" smtClean="0"/>
              <a:t>Definida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níveis</a:t>
            </a:r>
            <a:r>
              <a:rPr lang="en-US" sz="2400" dirty="0" smtClean="0"/>
              <a:t>:  </a:t>
            </a:r>
            <a:r>
              <a:rPr lang="en-US" sz="2400" dirty="0" err="1" smtClean="0"/>
              <a:t>Primeiro</a:t>
            </a:r>
            <a:r>
              <a:rPr lang="en-US" sz="2400" dirty="0" smtClean="0"/>
              <a:t> </a:t>
            </a:r>
            <a:r>
              <a:rPr lang="en-US" sz="2400" dirty="0" err="1" smtClean="0"/>
              <a:t>nível</a:t>
            </a:r>
            <a:r>
              <a:rPr lang="en-US" sz="2400" dirty="0" smtClean="0"/>
              <a:t>, L1, </a:t>
            </a:r>
            <a:r>
              <a:rPr lang="en-US" sz="2400" dirty="0" err="1" smtClean="0"/>
              <a:t>dentro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CPU, </a:t>
            </a:r>
            <a:r>
              <a:rPr lang="en-US" sz="2400" dirty="0" err="1" smtClean="0"/>
              <a:t>normalmente</a:t>
            </a:r>
            <a:r>
              <a:rPr lang="en-US" sz="2400" dirty="0" smtClean="0"/>
              <a:t> </a:t>
            </a:r>
            <a:r>
              <a:rPr lang="en-US" sz="2400" dirty="0" err="1" smtClean="0"/>
              <a:t>alimenta</a:t>
            </a:r>
            <a:r>
              <a:rPr lang="en-US" sz="2400" dirty="0" smtClean="0"/>
              <a:t> </a:t>
            </a:r>
            <a:r>
              <a:rPr lang="en-US" sz="2400" dirty="0" err="1" smtClean="0"/>
              <a:t>instruções</a:t>
            </a:r>
            <a:r>
              <a:rPr lang="en-US" sz="2400" dirty="0" smtClean="0"/>
              <a:t> </a:t>
            </a:r>
            <a:r>
              <a:rPr lang="en-US" sz="2400" dirty="0" err="1" smtClean="0"/>
              <a:t>decodificadas</a:t>
            </a:r>
            <a:r>
              <a:rPr lang="en-US" sz="2400" dirty="0" smtClean="0"/>
              <a:t> no </a:t>
            </a:r>
            <a:r>
              <a:rPr lang="en-US" sz="2400" dirty="0" err="1" smtClean="0"/>
              <a:t>mecanismo</a:t>
            </a:r>
            <a:r>
              <a:rPr lang="en-US" sz="2400" dirty="0" smtClean="0"/>
              <a:t> de </a:t>
            </a:r>
            <a:r>
              <a:rPr lang="en-US" sz="2400" dirty="0" err="1" smtClean="0"/>
              <a:t>execução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CPU;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Memória</a:t>
            </a:r>
            <a:r>
              <a:rPr lang="en-US" sz="4000" dirty="0" smtClean="0">
                <a:solidFill>
                  <a:schemeClr val="tx1"/>
                </a:solidFill>
              </a:rPr>
              <a:t> (3)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8280400" cy="5327650"/>
          </a:xfrm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Memória</a:t>
            </a:r>
            <a:r>
              <a:rPr lang="en-US" sz="2400" dirty="0" smtClean="0">
                <a:solidFill>
                  <a:srgbClr val="339933"/>
                </a:solidFill>
              </a:rPr>
              <a:t> cache: </a:t>
            </a:r>
            <a:r>
              <a:rPr lang="en-US" sz="2400" dirty="0" smtClean="0"/>
              <a:t>Caches </a:t>
            </a:r>
            <a:r>
              <a:rPr lang="en-US" sz="2400" dirty="0" err="1" smtClean="0"/>
              <a:t>mais</a:t>
            </a:r>
            <a:r>
              <a:rPr lang="en-US" sz="2400" dirty="0" smtClean="0"/>
              <a:t> largos </a:t>
            </a:r>
            <a:r>
              <a:rPr lang="en-US" sz="2400" dirty="0" err="1" smtClean="0"/>
              <a:t>contém</a:t>
            </a:r>
            <a:r>
              <a:rPr lang="en-US" sz="2400" dirty="0" smtClean="0"/>
              <a:t> </a:t>
            </a:r>
            <a:r>
              <a:rPr lang="en-US" sz="2400" dirty="0" err="1" smtClean="0"/>
              <a:t>mais</a:t>
            </a:r>
            <a:r>
              <a:rPr lang="en-US" sz="2400" dirty="0" smtClean="0"/>
              <a:t> dados </a:t>
            </a:r>
            <a:r>
              <a:rPr lang="en-US" sz="2400" dirty="0" err="1" smtClean="0"/>
              <a:t>mas</a:t>
            </a:r>
            <a:r>
              <a:rPr lang="en-US" sz="2400" dirty="0" smtClean="0"/>
              <a:t> o </a:t>
            </a:r>
            <a:r>
              <a:rPr lang="en-US" sz="2400" dirty="0" err="1" smtClean="0"/>
              <a:t>acesso</a:t>
            </a:r>
            <a:r>
              <a:rPr lang="en-US" sz="2400" dirty="0" smtClean="0"/>
              <a:t> é </a:t>
            </a:r>
            <a:r>
              <a:rPr lang="en-US" sz="2400" dirty="0" err="1" smtClean="0"/>
              <a:t>mais</a:t>
            </a:r>
            <a:r>
              <a:rPr lang="en-US" sz="2400" dirty="0" smtClean="0"/>
              <a:t> lento, </a:t>
            </a:r>
            <a:r>
              <a:rPr lang="en-US" sz="2400" dirty="0" err="1" smtClean="0"/>
              <a:t>assim</a:t>
            </a:r>
            <a:r>
              <a:rPr lang="en-US" sz="2400" dirty="0" smtClean="0"/>
              <a:t> a </a:t>
            </a:r>
            <a:r>
              <a:rPr lang="en-US" sz="2400" dirty="0" err="1" smtClean="0"/>
              <a:t>estratégia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níveis</a:t>
            </a:r>
            <a:r>
              <a:rPr lang="en-US" sz="2400" dirty="0" smtClean="0"/>
              <a:t> </a:t>
            </a:r>
            <a:r>
              <a:rPr lang="en-US" sz="2400" dirty="0" err="1" smtClean="0"/>
              <a:t>mantém</a:t>
            </a:r>
            <a:r>
              <a:rPr lang="en-US" sz="2400" dirty="0" smtClean="0"/>
              <a:t> caches </a:t>
            </a:r>
            <a:r>
              <a:rPr lang="en-US" sz="2400" dirty="0" err="1" smtClean="0"/>
              <a:t>pequenos</a:t>
            </a:r>
            <a:r>
              <a:rPr lang="en-US" sz="2400" dirty="0" smtClean="0"/>
              <a:t> </a:t>
            </a:r>
            <a:r>
              <a:rPr lang="en-US" sz="2400" dirty="0" err="1" smtClean="0"/>
              <a:t>buscados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sequencia</a:t>
            </a:r>
            <a:r>
              <a:rPr lang="en-US" sz="2400" dirty="0" smtClean="0"/>
              <a:t>. Cache L2 é </a:t>
            </a:r>
            <a:r>
              <a:rPr lang="en-US" sz="2400" dirty="0" err="1" smtClean="0"/>
              <a:t>comum</a:t>
            </a:r>
            <a:r>
              <a:rPr lang="en-US" sz="2400" dirty="0" smtClean="0"/>
              <a:t>, </a:t>
            </a:r>
            <a:r>
              <a:rPr lang="en-US" sz="2400" dirty="0" err="1" smtClean="0"/>
              <a:t>os</a:t>
            </a:r>
            <a:r>
              <a:rPr lang="en-US" sz="2400" dirty="0" smtClean="0"/>
              <a:t> Core-</a:t>
            </a:r>
            <a:r>
              <a:rPr lang="en-US" sz="2400" dirty="0" err="1" smtClean="0"/>
              <a:t>i</a:t>
            </a:r>
            <a:r>
              <a:rPr lang="en-US" sz="2400" dirty="0" smtClean="0"/>
              <a:t> tem L3.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Memória</a:t>
            </a:r>
            <a:r>
              <a:rPr lang="en-US" sz="2400" dirty="0" smtClean="0">
                <a:solidFill>
                  <a:srgbClr val="339933"/>
                </a:solidFill>
              </a:rPr>
              <a:t> principal – RAM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/>
              <a:t>Random access memory (</a:t>
            </a:r>
            <a:r>
              <a:rPr lang="en-US" sz="2400" dirty="0" err="1" smtClean="0"/>
              <a:t>típico</a:t>
            </a:r>
            <a:r>
              <a:rPr lang="en-US" sz="2400" dirty="0" smtClean="0"/>
              <a:t> </a:t>
            </a:r>
            <a:r>
              <a:rPr lang="en-US" sz="2400" dirty="0" err="1" smtClean="0"/>
              <a:t>hoje</a:t>
            </a:r>
            <a:r>
              <a:rPr lang="en-US" sz="2400" dirty="0" smtClean="0"/>
              <a:t> </a:t>
            </a:r>
            <a:r>
              <a:rPr lang="en-US" sz="2400" dirty="0" smtClean="0"/>
              <a:t>8G</a:t>
            </a:r>
            <a:r>
              <a:rPr lang="en-US" sz="2400" dirty="0" smtClean="0"/>
              <a:t>);</a:t>
            </a:r>
          </a:p>
          <a:p>
            <a:pPr marL="609600" indent="-609600" eaLnBrk="1" hangingPunct="1">
              <a:lnSpc>
                <a:spcPct val="120000"/>
              </a:lnSpc>
              <a:buFontTx/>
              <a:buNone/>
            </a:pPr>
            <a:r>
              <a:rPr lang="en-US" sz="2400" dirty="0" err="1" smtClean="0"/>
              <a:t>Também</a:t>
            </a:r>
            <a:r>
              <a:rPr lang="en-US" sz="2400" dirty="0" smtClean="0"/>
              <a:t> </a:t>
            </a:r>
            <a:r>
              <a:rPr lang="en-US" sz="2400" dirty="0" err="1" smtClean="0"/>
              <a:t>utilizadas</a:t>
            </a:r>
            <a:r>
              <a:rPr lang="en-US" sz="2400" dirty="0" smtClean="0"/>
              <a:t>, </a:t>
            </a:r>
            <a:r>
              <a:rPr lang="en-US" sz="2400" dirty="0" err="1" smtClean="0"/>
              <a:t>mas</a:t>
            </a:r>
            <a:r>
              <a:rPr lang="en-US" sz="2400" dirty="0" smtClean="0"/>
              <a:t>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lentas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a RAM </a:t>
            </a:r>
            <a:r>
              <a:rPr lang="en-US" sz="2400" dirty="0" err="1" smtClean="0"/>
              <a:t>são</a:t>
            </a:r>
            <a:r>
              <a:rPr lang="en-US" sz="2400" dirty="0" smtClean="0"/>
              <a:t>: ROM (Read Only Memory), EEPROM (Electrically Erasable ROM), flash RAM (se </a:t>
            </a:r>
            <a:r>
              <a:rPr lang="en-US" sz="2400" dirty="0" err="1" smtClean="0"/>
              <a:t>apagada</a:t>
            </a:r>
            <a:r>
              <a:rPr lang="en-US" sz="2400" dirty="0" smtClean="0"/>
              <a:t> </a:t>
            </a:r>
            <a:r>
              <a:rPr lang="en-US" sz="2400" dirty="0" err="1" smtClean="0"/>
              <a:t>muitas</a:t>
            </a:r>
            <a:r>
              <a:rPr lang="en-US" sz="2400" dirty="0" smtClean="0"/>
              <a:t> </a:t>
            </a:r>
            <a:r>
              <a:rPr lang="en-US" sz="2400" dirty="0" err="1" smtClean="0"/>
              <a:t>vezes</a:t>
            </a:r>
            <a:r>
              <a:rPr lang="en-US" sz="2400" dirty="0" smtClean="0"/>
              <a:t> se </a:t>
            </a:r>
            <a:r>
              <a:rPr lang="en-US" sz="2400" dirty="0" err="1" smtClean="0"/>
              <a:t>desgasta</a:t>
            </a:r>
            <a:r>
              <a:rPr lang="en-US" sz="2400" dirty="0" smtClean="0"/>
              <a:t>), CMOS (</a:t>
            </a:r>
            <a:r>
              <a:rPr lang="en-US" sz="2400" dirty="0" err="1" smtClean="0"/>
              <a:t>consome</a:t>
            </a:r>
            <a:r>
              <a:rPr lang="en-US" sz="2400" dirty="0" smtClean="0"/>
              <a:t> </a:t>
            </a:r>
            <a:r>
              <a:rPr lang="en-US" sz="2400" dirty="0" err="1" smtClean="0"/>
              <a:t>menos</a:t>
            </a:r>
            <a:r>
              <a:rPr lang="en-US" sz="2400" dirty="0" smtClean="0"/>
              <a:t> </a:t>
            </a:r>
            <a:r>
              <a:rPr lang="en-US" sz="2400" dirty="0" err="1" smtClean="0"/>
              <a:t>energia</a:t>
            </a:r>
            <a:r>
              <a:rPr lang="en-US" sz="2400" dirty="0" smtClean="0"/>
              <a:t>.).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Outras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memórias</a:t>
            </a:r>
            <a:r>
              <a:rPr lang="en-US" sz="4000" dirty="0" smtClean="0">
                <a:solidFill>
                  <a:schemeClr val="tx1"/>
                </a:solidFill>
              </a:rPr>
              <a:t> (1)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7694"/>
            <a:ext cx="8748712" cy="5660306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rgbClr val="339933"/>
                </a:solidFill>
              </a:rPr>
              <a:t>Disco de Estado </a:t>
            </a:r>
            <a:r>
              <a:rPr lang="en-US" sz="2400" dirty="0" err="1" smtClean="0">
                <a:solidFill>
                  <a:srgbClr val="339933"/>
                </a:solidFill>
              </a:rPr>
              <a:t>Sólido</a:t>
            </a:r>
            <a:r>
              <a:rPr lang="en-US" sz="2400" dirty="0" smtClean="0">
                <a:solidFill>
                  <a:srgbClr val="339933"/>
                </a:solidFill>
              </a:rPr>
              <a:t> (SSD) </a:t>
            </a:r>
            <a:r>
              <a:rPr lang="en-US" sz="2400" dirty="0" smtClean="0"/>
              <a:t>–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volátil</a:t>
            </a:r>
            <a:r>
              <a:rPr lang="en-US" sz="2400" dirty="0" smtClean="0"/>
              <a:t>, com as </a:t>
            </a:r>
            <a:r>
              <a:rPr lang="en-US" sz="2400" dirty="0" err="1" smtClean="0"/>
              <a:t>características</a:t>
            </a:r>
            <a:r>
              <a:rPr lang="en-US" sz="2400" dirty="0" smtClean="0"/>
              <a:t>:</a:t>
            </a:r>
          </a:p>
          <a:p>
            <a:pPr marL="574675" lvl="1" indent="-230188" eaLnBrk="1" hangingPunct="1">
              <a:buFontTx/>
              <a:buNone/>
            </a:pPr>
            <a:r>
              <a:rPr lang="en-US" sz="2400" dirty="0" smtClean="0"/>
              <a:t>   </a:t>
            </a:r>
            <a:r>
              <a:rPr lang="en-US" sz="2400" dirty="0" err="1" smtClean="0"/>
              <a:t>Rápido</a:t>
            </a:r>
            <a:r>
              <a:rPr lang="en-US" sz="2400" dirty="0" smtClean="0"/>
              <a:t> tempo de </a:t>
            </a:r>
            <a:r>
              <a:rPr lang="en-US" sz="2400" dirty="0" err="1" smtClean="0"/>
              <a:t>acesso</a:t>
            </a:r>
            <a:r>
              <a:rPr lang="en-US" sz="2400" dirty="0" smtClean="0"/>
              <a:t>, </a:t>
            </a:r>
            <a:r>
              <a:rPr lang="en-US" sz="2400" dirty="0" err="1" smtClean="0"/>
              <a:t>resistente</a:t>
            </a:r>
            <a:r>
              <a:rPr lang="en-US" sz="2400" dirty="0" smtClean="0"/>
              <a:t> a </a:t>
            </a:r>
            <a:r>
              <a:rPr lang="en-US" sz="2400" dirty="0" err="1" smtClean="0"/>
              <a:t>pressão</a:t>
            </a:r>
            <a:r>
              <a:rPr lang="en-US" sz="2400" dirty="0" smtClean="0"/>
              <a:t>, </a:t>
            </a:r>
            <a:r>
              <a:rPr lang="en-US" sz="2400" dirty="0" err="1" smtClean="0"/>
              <a:t>temperatura</a:t>
            </a:r>
            <a:r>
              <a:rPr lang="en-US" sz="2400" dirty="0" smtClean="0"/>
              <a:t>, </a:t>
            </a:r>
            <a:r>
              <a:rPr lang="en-US" sz="2400" dirty="0" err="1" smtClean="0"/>
              <a:t>imersão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água</a:t>
            </a:r>
            <a:r>
              <a:rPr lang="en-US" sz="2400" dirty="0" smtClean="0"/>
              <a:t>, </a:t>
            </a:r>
            <a:r>
              <a:rPr lang="en-US" sz="2400" dirty="0" err="1" smtClean="0"/>
              <a:t>confiável</a:t>
            </a:r>
            <a:r>
              <a:rPr lang="en-US" sz="2400" dirty="0" smtClean="0"/>
              <a:t> com </a:t>
            </a:r>
            <a:r>
              <a:rPr lang="en-US" sz="2400" dirty="0" err="1" smtClean="0"/>
              <a:t>baixo</a:t>
            </a:r>
            <a:r>
              <a:rPr lang="en-US" sz="2400" dirty="0" smtClean="0"/>
              <a:t> </a:t>
            </a:r>
            <a:r>
              <a:rPr lang="en-US" sz="2400" dirty="0" err="1" smtClean="0"/>
              <a:t>consumo</a:t>
            </a:r>
            <a:r>
              <a:rPr lang="en-US" sz="2400" dirty="0" smtClean="0"/>
              <a:t> de </a:t>
            </a:r>
            <a:r>
              <a:rPr lang="en-US" sz="2400" dirty="0" err="1" smtClean="0"/>
              <a:t>energia</a:t>
            </a:r>
            <a:r>
              <a:rPr lang="en-US" sz="2400" dirty="0" smtClean="0"/>
              <a:t>, </a:t>
            </a:r>
            <a:r>
              <a:rPr lang="en-US" sz="2400" dirty="0" err="1" smtClean="0"/>
              <a:t>número</a:t>
            </a:r>
            <a:r>
              <a:rPr lang="en-US" sz="2400" dirty="0" smtClean="0"/>
              <a:t> </a:t>
            </a:r>
            <a:r>
              <a:rPr lang="en-US" sz="2400" dirty="0" err="1" smtClean="0"/>
              <a:t>finito</a:t>
            </a:r>
            <a:r>
              <a:rPr lang="en-US" sz="2400" dirty="0" smtClean="0"/>
              <a:t> de </a:t>
            </a:r>
            <a:r>
              <a:rPr lang="en-US" sz="2400" dirty="0" err="1" smtClean="0"/>
              <a:t>ciclos</a:t>
            </a:r>
            <a:r>
              <a:rPr lang="en-US" sz="2400" dirty="0" smtClean="0"/>
              <a:t> de </a:t>
            </a:r>
            <a:r>
              <a:rPr lang="en-US" sz="2400" dirty="0" err="1" smtClean="0"/>
              <a:t>escrita</a:t>
            </a:r>
            <a:r>
              <a:rPr lang="en-US" sz="2400" dirty="0" smtClean="0"/>
              <a:t> e </a:t>
            </a:r>
            <a:r>
              <a:rPr lang="en-US" sz="2400" dirty="0" err="1" smtClean="0"/>
              <a:t>apagamento</a:t>
            </a:r>
            <a:r>
              <a:rPr lang="en-US" sz="2400" dirty="0" smtClean="0"/>
              <a:t> (tem </a:t>
            </a:r>
            <a:r>
              <a:rPr lang="en-US" sz="2400" dirty="0" err="1" smtClean="0"/>
              <a:t>melhorado</a:t>
            </a:r>
            <a:r>
              <a:rPr lang="en-US" sz="2400" dirty="0" smtClean="0"/>
              <a:t>) e </a:t>
            </a:r>
            <a:r>
              <a:rPr lang="en-US" sz="2400" dirty="0" err="1" smtClean="0"/>
              <a:t>pode</a:t>
            </a:r>
            <a:r>
              <a:rPr lang="en-US" sz="2400" dirty="0" smtClean="0"/>
              <a:t> ser </a:t>
            </a:r>
            <a:r>
              <a:rPr lang="en-US" sz="2400" dirty="0" err="1" smtClean="0"/>
              <a:t>associada</a:t>
            </a:r>
            <a:r>
              <a:rPr lang="en-US" sz="2400" dirty="0" smtClean="0"/>
              <a:t> a USB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cartão</a:t>
            </a:r>
            <a:r>
              <a:rPr lang="en-US" sz="2400" dirty="0" smtClean="0"/>
              <a:t> de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. Flash Memory: </a:t>
            </a:r>
            <a:r>
              <a:rPr lang="pt-BR" sz="2400" dirty="0" smtClean="0"/>
              <a:t>as partes móveis foram substituídas por circuitos =&gt;adequado para notebooks, trepidações não afetam capacidade de armazenamento. A velocidade de transferência de dados passa dos usuais 125 MB/s — maioria dos </a:t>
            </a:r>
            <a:r>
              <a:rPr lang="pt-BR" sz="2400" dirty="0" err="1" smtClean="0"/>
              <a:t>HDs</a:t>
            </a:r>
            <a:r>
              <a:rPr lang="pt-BR" sz="2400" dirty="0" smtClean="0"/>
              <a:t> — para 285 MB/s. O sistema operacional pode ser iniciado na metade do tempo.</a:t>
            </a:r>
          </a:p>
          <a:p>
            <a:pPr marL="574675" lvl="1" indent="-574675" eaLnBrk="1" hangingPunct="1"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Fita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err="1" smtClean="0">
                <a:solidFill>
                  <a:srgbClr val="339933"/>
                </a:solidFill>
              </a:rPr>
              <a:t>magnéticas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smtClean="0"/>
              <a:t>– </a:t>
            </a:r>
            <a:r>
              <a:rPr lang="en-US" sz="2400" dirty="0" err="1" smtClean="0"/>
              <a:t>utilizadas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cópias</a:t>
            </a:r>
            <a:r>
              <a:rPr lang="en-US" sz="2400" dirty="0" smtClean="0"/>
              <a:t> de </a:t>
            </a:r>
            <a:r>
              <a:rPr lang="en-US" sz="2400" dirty="0" err="1" smtClean="0"/>
              <a:t>segurança</a:t>
            </a:r>
            <a:r>
              <a:rPr lang="en-US" sz="2400" dirty="0" smtClean="0"/>
              <a:t> – </a:t>
            </a:r>
            <a:r>
              <a:rPr lang="en-US" sz="2400" dirty="0" err="1" smtClean="0"/>
              <a:t>percorrida</a:t>
            </a:r>
            <a:r>
              <a:rPr lang="en-US" sz="2400" dirty="0" smtClean="0"/>
              <a:t> </a:t>
            </a:r>
            <a:r>
              <a:rPr lang="en-US" sz="2400" dirty="0" err="1" smtClean="0"/>
              <a:t>sequencialmente</a:t>
            </a:r>
            <a:r>
              <a:rPr lang="en-US" sz="2400" dirty="0" smtClean="0"/>
              <a:t>;</a:t>
            </a:r>
          </a:p>
          <a:p>
            <a:pPr marL="574675" lvl="1" indent="-230188" eaLnBrk="1" hangingPunct="1">
              <a:buFontTx/>
              <a:buNone/>
            </a:pPr>
            <a:endParaRPr lang="pt-B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Outras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memórias</a:t>
            </a:r>
            <a:r>
              <a:rPr lang="en-US" sz="4000" dirty="0" smtClean="0">
                <a:solidFill>
                  <a:schemeClr val="tx1"/>
                </a:solidFill>
              </a:rPr>
              <a:t> (2)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2"/>
            <a:ext cx="8496300" cy="5544839"/>
          </a:xfrm>
        </p:spPr>
        <p:txBody>
          <a:bodyPr/>
          <a:lstStyle/>
          <a:p>
            <a:pPr marL="877888" lvl="1" indent="-877888" eaLnBrk="1" hangingPunct="1">
              <a:buFontTx/>
              <a:buNone/>
            </a:pPr>
            <a:r>
              <a:rPr lang="en-US" sz="2400" dirty="0" err="1" smtClean="0"/>
              <a:t>Técnicas</a:t>
            </a:r>
            <a:r>
              <a:rPr lang="en-US" sz="2400" dirty="0" smtClean="0"/>
              <a:t> </a:t>
            </a:r>
            <a:r>
              <a:rPr lang="en-US" sz="2400" dirty="0" err="1" smtClean="0"/>
              <a:t>híbridas</a:t>
            </a:r>
            <a:r>
              <a:rPr lang="en-US" sz="2400" dirty="0" smtClean="0"/>
              <a:t> tem </a:t>
            </a:r>
            <a:r>
              <a:rPr lang="en-US" sz="2400" dirty="0" err="1" smtClean="0"/>
              <a:t>sido</a:t>
            </a:r>
            <a:r>
              <a:rPr lang="en-US" sz="2400" dirty="0" smtClean="0"/>
              <a:t> </a:t>
            </a:r>
            <a:r>
              <a:rPr lang="en-US" sz="2400" dirty="0" err="1" smtClean="0"/>
              <a:t>desenvolvidas</a:t>
            </a:r>
            <a:r>
              <a:rPr lang="en-US" sz="2400" dirty="0" smtClean="0"/>
              <a:t>.</a:t>
            </a:r>
          </a:p>
          <a:p>
            <a:pPr marL="280988" lvl="1" indent="-280988" eaLnBrk="1" hangingPunct="1">
              <a:lnSpc>
                <a:spcPct val="150000"/>
              </a:lnSpc>
              <a:buFontTx/>
              <a:buNone/>
            </a:pPr>
            <a:r>
              <a:rPr lang="pt-BR" sz="2400" dirty="0" smtClean="0"/>
              <a:t>Para contornar o problema do alto preço dos SSD, fabricantes como a </a:t>
            </a:r>
            <a:r>
              <a:rPr lang="pt-BR" sz="2400" dirty="0" err="1" smtClean="0"/>
              <a:t>Seagate</a:t>
            </a:r>
            <a:r>
              <a:rPr lang="pt-BR" sz="2400" dirty="0" smtClean="0"/>
              <a:t> têm optado por soluções híbridas: usar tanto memória flash quanto um disco rígido na mesma unidade.</a:t>
            </a:r>
          </a:p>
          <a:p>
            <a:pPr marL="515938" lvl="1" indent="-515938" eaLnBrk="1" hangingPunct="1">
              <a:buFontTx/>
              <a:buNone/>
            </a:pPr>
            <a:r>
              <a:rPr lang="pt-BR" sz="2400" dirty="0" smtClean="0"/>
              <a:t>Desta forma, arquivos </a:t>
            </a:r>
          </a:p>
          <a:p>
            <a:pPr marL="515938" lvl="1" indent="-515938" eaLnBrk="1" hangingPunct="1">
              <a:buFontTx/>
              <a:buNone/>
            </a:pPr>
            <a:r>
              <a:rPr lang="pt-BR" sz="2400" dirty="0" smtClean="0"/>
              <a:t>mais críticos, como os do </a:t>
            </a:r>
          </a:p>
          <a:p>
            <a:pPr marL="515938" lvl="1" indent="-515938" eaLnBrk="1" hangingPunct="1">
              <a:buFontTx/>
              <a:buNone/>
            </a:pPr>
            <a:r>
              <a:rPr lang="pt-BR" sz="2400" dirty="0" smtClean="0"/>
              <a:t>SO, são armazenados na</a:t>
            </a:r>
          </a:p>
          <a:p>
            <a:pPr marL="515938" lvl="1" indent="-515938" eaLnBrk="1" hangingPunct="1">
              <a:buFontTx/>
              <a:buNone/>
            </a:pPr>
            <a:r>
              <a:rPr lang="pt-BR" sz="2400" dirty="0" smtClean="0"/>
              <a:t>memória mais rápida, </a:t>
            </a:r>
          </a:p>
          <a:p>
            <a:pPr marL="515938" lvl="1" indent="-515938" eaLnBrk="1" hangingPunct="1">
              <a:buFontTx/>
              <a:buNone/>
            </a:pPr>
            <a:r>
              <a:rPr lang="pt-BR" sz="2400" dirty="0" smtClean="0"/>
              <a:t>enquanto que os dados </a:t>
            </a:r>
          </a:p>
          <a:p>
            <a:pPr marL="515938" lvl="1" indent="-515938" eaLnBrk="1" hangingPunct="1">
              <a:buFontTx/>
              <a:buNone/>
            </a:pPr>
            <a:r>
              <a:rPr lang="pt-BR" sz="2400" dirty="0" smtClean="0"/>
              <a:t>menos acessados ficam no disco mais lento.</a:t>
            </a:r>
          </a:p>
        </p:txBody>
      </p:sp>
      <p:pic>
        <p:nvPicPr>
          <p:cNvPr id="4" name="Imagem 3" descr="SSDHibrid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3212976"/>
            <a:ext cx="3857625" cy="263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Desempenho</a:t>
            </a:r>
            <a:r>
              <a:rPr lang="en-US" sz="4000" dirty="0" smtClean="0">
                <a:solidFill>
                  <a:schemeClr val="tx1"/>
                </a:solidFill>
              </a:rPr>
              <a:t> dos </a:t>
            </a:r>
            <a:r>
              <a:rPr lang="en-US" sz="4000" dirty="0" err="1" smtClean="0">
                <a:solidFill>
                  <a:schemeClr val="tx1"/>
                </a:solidFill>
              </a:rPr>
              <a:t>vários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níveis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2"/>
            <a:ext cx="8496300" cy="5544839"/>
          </a:xfrm>
        </p:spPr>
        <p:txBody>
          <a:bodyPr/>
          <a:lstStyle/>
          <a:p>
            <a:pPr marL="877888" lvl="1" indent="-877888" eaLnBrk="1" hangingPunct="1">
              <a:buFontTx/>
              <a:buNone/>
            </a:pPr>
            <a:endParaRPr lang="pt-BR" sz="2400" dirty="0" smtClean="0"/>
          </a:p>
          <a:p>
            <a:pPr marL="877888" lvl="1" indent="-877888" eaLnBrk="1" hangingPunct="1">
              <a:buFontTx/>
              <a:buNone/>
            </a:pPr>
            <a:endParaRPr lang="pt-BR" sz="2400" dirty="0" smtClean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8015261" cy="3349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913"/>
            <a:ext cx="8640960" cy="9366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MMU -  Memory Management Unit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97887" cy="5303837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dirty="0" err="1" smtClean="0"/>
              <a:t>Localizado</a:t>
            </a:r>
            <a:r>
              <a:rPr lang="en-US" sz="2400" dirty="0" smtClean="0"/>
              <a:t> </a:t>
            </a:r>
            <a:r>
              <a:rPr lang="en-US" sz="2400" dirty="0" err="1" smtClean="0"/>
              <a:t>logicamente</a:t>
            </a:r>
            <a:r>
              <a:rPr lang="en-US" sz="2400" dirty="0" smtClean="0"/>
              <a:t> entre CPU e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, </a:t>
            </a:r>
            <a:r>
              <a:rPr lang="en-US" sz="2400" dirty="0" err="1" smtClean="0"/>
              <a:t>gerenciado</a:t>
            </a:r>
            <a:r>
              <a:rPr lang="en-US" sz="2400" dirty="0" smtClean="0"/>
              <a:t> </a:t>
            </a:r>
            <a:r>
              <a:rPr lang="en-US" sz="2400" dirty="0" err="1" smtClean="0"/>
              <a:t>pelo</a:t>
            </a:r>
            <a:r>
              <a:rPr lang="en-US" sz="2400" dirty="0" smtClean="0"/>
              <a:t>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 </a:t>
            </a:r>
            <a:r>
              <a:rPr lang="en-US" sz="2400" dirty="0" err="1" smtClean="0"/>
              <a:t>Operacional</a:t>
            </a:r>
            <a:r>
              <a:rPr lang="en-US" sz="2400" dirty="0" smtClean="0"/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/>
          </a:p>
          <a:p>
            <a:pPr marL="0" indent="0" eaLnBrk="1" hangingPunct="1">
              <a:buFontTx/>
              <a:buNone/>
            </a:pPr>
            <a:r>
              <a:rPr lang="en-US" sz="2400" dirty="0" smtClean="0"/>
              <a:t>A MMU </a:t>
            </a:r>
            <a:r>
              <a:rPr lang="en-US" sz="2400" dirty="0" err="1" smtClean="0"/>
              <a:t>realiza</a:t>
            </a:r>
            <a:r>
              <a:rPr lang="en-US" sz="2400" dirty="0" smtClean="0"/>
              <a:t> </a:t>
            </a:r>
            <a:r>
              <a:rPr lang="en-US" sz="2400" dirty="0" err="1" smtClean="0"/>
              <a:t>verificação</a:t>
            </a:r>
            <a:r>
              <a:rPr lang="en-US" sz="2400" dirty="0" smtClean="0"/>
              <a:t> e </a:t>
            </a:r>
            <a:r>
              <a:rPr lang="en-US" sz="2400" dirty="0" err="1" smtClean="0"/>
              <a:t>mapeamento</a:t>
            </a:r>
            <a:r>
              <a:rPr lang="en-US" sz="2400" dirty="0" smtClean="0"/>
              <a:t> do </a:t>
            </a:r>
            <a:r>
              <a:rPr lang="en-US" sz="2400" dirty="0" err="1" smtClean="0">
                <a:solidFill>
                  <a:srgbClr val="006600"/>
                </a:solidFill>
              </a:rPr>
              <a:t>endereço</a:t>
            </a:r>
            <a:r>
              <a:rPr lang="en-US" sz="2400" dirty="0" smtClean="0">
                <a:solidFill>
                  <a:srgbClr val="006600"/>
                </a:solidFill>
              </a:rPr>
              <a:t> virtual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006600"/>
                </a:solidFill>
              </a:rPr>
              <a:t>endereço</a:t>
            </a:r>
            <a:r>
              <a:rPr lang="en-US" sz="2400" dirty="0" smtClean="0">
                <a:solidFill>
                  <a:srgbClr val="006600"/>
                </a:solidFill>
              </a:rPr>
              <a:t> </a:t>
            </a:r>
            <a:r>
              <a:rPr lang="en-US" sz="2400" dirty="0" err="1" smtClean="0">
                <a:solidFill>
                  <a:srgbClr val="006600"/>
                </a:solidFill>
              </a:rPr>
              <a:t>físico</a:t>
            </a:r>
            <a:r>
              <a:rPr lang="en-US" sz="2400" dirty="0" smtClean="0">
                <a:solidFill>
                  <a:srgbClr val="006600"/>
                </a:solidFill>
              </a:rPr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permitir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executar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programas</a:t>
            </a:r>
            <a:r>
              <a:rPr lang="en-US" sz="2400" dirty="0" smtClean="0"/>
              <a:t> </a:t>
            </a:r>
            <a:r>
              <a:rPr lang="en-US" sz="2400" dirty="0" err="1" smtClean="0"/>
              <a:t>maiores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a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</a:t>
            </a:r>
            <a:r>
              <a:rPr lang="en-US" sz="2400" dirty="0" err="1" smtClean="0"/>
              <a:t>física</a:t>
            </a:r>
            <a:r>
              <a:rPr lang="en-US" sz="2400" dirty="0" smtClean="0"/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>
              <a:solidFill>
                <a:srgbClr val="006600"/>
              </a:solidFill>
            </a:endParaRPr>
          </a:p>
          <a:p>
            <a:pPr marL="0" indent="0" eaLnBrk="1" hangingPunct="1">
              <a:buFontTx/>
              <a:buNone/>
            </a:pPr>
            <a:r>
              <a:rPr lang="en-US" sz="2400" i="1" dirty="0" err="1" smtClean="0">
                <a:solidFill>
                  <a:srgbClr val="006600"/>
                </a:solidFill>
              </a:rPr>
              <a:t>Endereço</a:t>
            </a:r>
            <a:r>
              <a:rPr lang="en-US" sz="2400" i="1" dirty="0" smtClean="0">
                <a:solidFill>
                  <a:srgbClr val="006600"/>
                </a:solidFill>
              </a:rPr>
              <a:t> Virtual</a:t>
            </a:r>
            <a:r>
              <a:rPr lang="en-US" sz="2400" dirty="0" smtClean="0">
                <a:solidFill>
                  <a:srgbClr val="006600"/>
                </a:solidFill>
              </a:rPr>
              <a:t>:  </a:t>
            </a:r>
            <a:r>
              <a:rPr lang="en-US" sz="2400" dirty="0" err="1" smtClean="0"/>
              <a:t>endereço</a:t>
            </a:r>
            <a:r>
              <a:rPr lang="en-US" sz="2400" dirty="0" smtClean="0"/>
              <a:t> </a:t>
            </a:r>
            <a:r>
              <a:rPr lang="en-US" sz="2400" dirty="0" err="1" smtClean="0"/>
              <a:t>gerado</a:t>
            </a:r>
            <a:r>
              <a:rPr lang="en-US" sz="2400" dirty="0" smtClean="0"/>
              <a:t> </a:t>
            </a:r>
            <a:r>
              <a:rPr lang="en-US" sz="2400" dirty="0" err="1" smtClean="0"/>
              <a:t>pelo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;</a:t>
            </a:r>
          </a:p>
          <a:p>
            <a:pPr marL="0" indent="0" eaLnBrk="1" hangingPunct="1">
              <a:buFontTx/>
              <a:buNone/>
            </a:pPr>
            <a:r>
              <a:rPr lang="en-US" sz="2400" i="1" dirty="0" err="1" smtClean="0">
                <a:solidFill>
                  <a:srgbClr val="006600"/>
                </a:solidFill>
              </a:rPr>
              <a:t>Endereço</a:t>
            </a:r>
            <a:r>
              <a:rPr lang="en-US" sz="2400" i="1" dirty="0" smtClean="0">
                <a:solidFill>
                  <a:srgbClr val="006600"/>
                </a:solidFill>
              </a:rPr>
              <a:t> </a:t>
            </a:r>
            <a:r>
              <a:rPr lang="en-US" sz="2400" i="1" dirty="0" err="1" smtClean="0">
                <a:solidFill>
                  <a:srgbClr val="006600"/>
                </a:solidFill>
              </a:rPr>
              <a:t>Físico</a:t>
            </a:r>
            <a:r>
              <a:rPr lang="en-US" sz="2400" dirty="0" smtClean="0">
                <a:solidFill>
                  <a:srgbClr val="006600"/>
                </a:solidFill>
              </a:rPr>
              <a:t>:  </a:t>
            </a:r>
            <a:r>
              <a:rPr lang="en-US" sz="2400" dirty="0" err="1" smtClean="0"/>
              <a:t>endereço</a:t>
            </a:r>
            <a:r>
              <a:rPr lang="en-US" sz="2400" dirty="0" smtClean="0"/>
              <a:t> </a:t>
            </a:r>
            <a:r>
              <a:rPr lang="en-US" sz="2400" dirty="0" err="1" smtClean="0"/>
              <a:t>usado</a:t>
            </a:r>
            <a:r>
              <a:rPr lang="en-US" sz="2400" dirty="0" smtClean="0"/>
              <a:t> </a:t>
            </a:r>
            <a:r>
              <a:rPr lang="en-US" sz="2400" dirty="0" err="1" smtClean="0"/>
              <a:t>pela</a:t>
            </a:r>
            <a:r>
              <a:rPr lang="en-US" sz="2400" dirty="0" smtClean="0"/>
              <a:t>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.</a:t>
            </a:r>
          </a:p>
          <a:p>
            <a:pPr marL="0" indent="0" eaLnBrk="1" hangingPunct="1">
              <a:buFontTx/>
              <a:buNone/>
            </a:pPr>
            <a:endParaRPr lang="en-US" sz="2400" dirty="0" smtClean="0"/>
          </a:p>
          <a:p>
            <a:pPr marL="0" indent="0" eaLnBrk="1" hangingPunct="1">
              <a:buFontTx/>
              <a:buNone/>
            </a:pPr>
            <a:r>
              <a:rPr lang="en-US" sz="2400" dirty="0" smtClean="0"/>
              <a:t>Ex: </a:t>
            </a:r>
            <a:r>
              <a:rPr lang="en-US" sz="2400" dirty="0" err="1" smtClean="0"/>
              <a:t>Endereço</a:t>
            </a:r>
            <a:r>
              <a:rPr lang="en-US" sz="2400" dirty="0" smtClean="0"/>
              <a:t> virtual = 10000, </a:t>
            </a:r>
            <a:r>
              <a:rPr lang="en-US" sz="2400" dirty="0" err="1" smtClean="0"/>
              <a:t>Endereço</a:t>
            </a:r>
            <a:r>
              <a:rPr lang="en-US" sz="2400" dirty="0" smtClean="0"/>
              <a:t> base = 50000 </a:t>
            </a:r>
          </a:p>
          <a:p>
            <a:pPr marL="0" indent="0" eaLnBrk="1" hangingPunct="1">
              <a:buFontTx/>
              <a:buNone/>
            </a:pPr>
            <a:r>
              <a:rPr lang="en-US" sz="2400" dirty="0" smtClean="0"/>
              <a:t>      =&gt;  </a:t>
            </a:r>
            <a:r>
              <a:rPr lang="en-US" sz="2400" dirty="0" err="1" smtClean="0"/>
              <a:t>Endereço</a:t>
            </a:r>
            <a:r>
              <a:rPr lang="en-US" sz="2400" dirty="0" smtClean="0"/>
              <a:t> </a:t>
            </a:r>
            <a:r>
              <a:rPr lang="en-US" sz="2400" dirty="0" err="1" smtClean="0"/>
              <a:t>físico</a:t>
            </a:r>
            <a:r>
              <a:rPr lang="en-US" sz="2400" dirty="0" smtClean="0"/>
              <a:t> = 60000.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Dispositivos de E/S</a:t>
            </a:r>
          </a:p>
        </p:txBody>
      </p:sp>
      <p:sp>
        <p:nvSpPr>
          <p:cNvPr id="47107" name="Rectangle 6"/>
          <p:cNvSpPr>
            <a:spLocks noChangeArrowheads="1"/>
          </p:cNvSpPr>
          <p:nvPr/>
        </p:nvSpPr>
        <p:spPr bwMode="auto">
          <a:xfrm>
            <a:off x="7019925" y="5588000"/>
            <a:ext cx="393700" cy="180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7108" name="Text Box 8"/>
          <p:cNvSpPr txBox="1">
            <a:spLocks noChangeArrowheads="1"/>
          </p:cNvSpPr>
          <p:nvPr/>
        </p:nvSpPr>
        <p:spPr bwMode="auto">
          <a:xfrm>
            <a:off x="7740650" y="5443538"/>
            <a:ext cx="433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Helvetica" pitchFamily="2" charset="0"/>
              </a:rPr>
              <a:t>(b)</a:t>
            </a:r>
          </a:p>
        </p:txBody>
      </p:sp>
      <p:sp>
        <p:nvSpPr>
          <p:cNvPr id="47109" name="Text Box 9"/>
          <p:cNvSpPr txBox="1">
            <a:spLocks noChangeArrowheads="1"/>
          </p:cNvSpPr>
          <p:nvPr/>
        </p:nvSpPr>
        <p:spPr bwMode="auto">
          <a:xfrm>
            <a:off x="395288" y="1341438"/>
            <a:ext cx="8569325" cy="1754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Dispositivos de E/S geralmente constituídos de 2 partes:</a:t>
            </a:r>
          </a:p>
          <a:p>
            <a:pPr marL="360363" lvl="1" indent="-180975">
              <a:spcBef>
                <a:spcPct val="50000"/>
              </a:spcBef>
            </a:pPr>
            <a:r>
              <a:rPr lang="pt-BR"/>
              <a:t>Controlador do dispositivo: embute pequenos computadores programados exclusivamente para a tarefa e apresenta interface mais simples para SO</a:t>
            </a:r>
          </a:p>
        </p:txBody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51275" y="3113088"/>
            <a:ext cx="5113338" cy="37449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marL="265113" lvl="1" indent="-85725" eaLnBrk="1" hangingPunct="1">
              <a:spcBef>
                <a:spcPct val="50000"/>
              </a:spcBef>
              <a:buFontTx/>
              <a:buNone/>
            </a:pPr>
            <a:r>
              <a:rPr lang="pt-BR" sz="2400" smtClean="0"/>
              <a:t>Dispositivo propriamente dito: em geral padronizado, funciona com vários controladores.</a:t>
            </a:r>
          </a:p>
          <a:p>
            <a:pPr marL="265113" lvl="1" indent="-85725" eaLnBrk="1" hangingPunct="1">
              <a:spcBef>
                <a:spcPct val="50000"/>
              </a:spcBef>
              <a:buFontTx/>
              <a:buChar char="•"/>
            </a:pPr>
            <a:r>
              <a:rPr lang="pt-BR" sz="2400" smtClean="0"/>
              <a:t>Driver de dispositivo: programa que se comunica com o controlador emitindo comandos e aceitando respostas. Cada fabricante fornece um driver para cada SO a que dá suporte.</a:t>
            </a:r>
            <a:endParaRPr lang="en-US" sz="2400" smtClean="0"/>
          </a:p>
        </p:txBody>
      </p:sp>
      <p:pic>
        <p:nvPicPr>
          <p:cNvPr id="47111" name="Picture 2"/>
          <p:cNvPicPr>
            <a:picLocks noChangeAspect="1" noChangeArrowheads="1"/>
          </p:cNvPicPr>
          <p:nvPr/>
        </p:nvPicPr>
        <p:blipFill>
          <a:blip r:embed="rId3" cstate="print"/>
          <a:srcRect l="7324" t="4910" r="5411"/>
          <a:stretch>
            <a:fillRect/>
          </a:stretch>
        </p:blipFill>
        <p:spPr bwMode="auto">
          <a:xfrm>
            <a:off x="368300" y="3159125"/>
            <a:ext cx="3459163" cy="25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E/S com </a:t>
            </a:r>
            <a:r>
              <a:rPr lang="en-US" sz="4000" dirty="0" err="1" smtClean="0">
                <a:solidFill>
                  <a:schemeClr val="tx1"/>
                </a:solidFill>
              </a:rPr>
              <a:t>interrupção</a:t>
            </a:r>
            <a:r>
              <a:rPr lang="en-US" sz="4000" dirty="0" smtClean="0">
                <a:solidFill>
                  <a:schemeClr val="tx1"/>
                </a:solidFill>
              </a:rPr>
              <a:t> (1)</a:t>
            </a: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7019925" y="5588000"/>
            <a:ext cx="393700" cy="180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8132" name="Text Box 7"/>
          <p:cNvSpPr txBox="1">
            <a:spLocks noChangeArrowheads="1"/>
          </p:cNvSpPr>
          <p:nvPr/>
        </p:nvSpPr>
        <p:spPr bwMode="auto">
          <a:xfrm>
            <a:off x="7740650" y="5443538"/>
            <a:ext cx="433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Helvetica" pitchFamily="2" charset="0"/>
              </a:rPr>
              <a:t>(b)</a:t>
            </a:r>
          </a:p>
        </p:txBody>
      </p:sp>
      <p:sp>
        <p:nvSpPr>
          <p:cNvPr id="4813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067175" y="2492375"/>
            <a:ext cx="4752975" cy="417671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smtClean="0"/>
              <a:t> </a:t>
            </a:r>
            <a:r>
              <a:rPr lang="en-US" sz="2400" smtClean="0">
                <a:solidFill>
                  <a:srgbClr val="339933"/>
                </a:solidFill>
              </a:rPr>
              <a:t>1.</a:t>
            </a:r>
            <a:r>
              <a:rPr lang="en-US" sz="2400" smtClean="0"/>
              <a:t>Driver informa o que fazer, dispositivo inicia tarefa;</a:t>
            </a:r>
          </a:p>
          <a:p>
            <a:pPr eaLnBrk="1" hangingPunct="1">
              <a:buFontTx/>
              <a:buNone/>
            </a:pPr>
            <a:r>
              <a:rPr lang="en-US" sz="2400" smtClean="0"/>
              <a:t> </a:t>
            </a:r>
            <a:r>
              <a:rPr lang="en-US" sz="2400" smtClean="0">
                <a:solidFill>
                  <a:srgbClr val="339933"/>
                </a:solidFill>
              </a:rPr>
              <a:t>2.</a:t>
            </a:r>
            <a:r>
              <a:rPr lang="en-US" sz="2400" smtClean="0"/>
              <a:t> Controlador de disco termina e informa controlador de interrupção;</a:t>
            </a:r>
          </a:p>
          <a:p>
            <a:pPr eaLnBrk="1" hangingPunct="1">
              <a:buFontTx/>
              <a:buNone/>
            </a:pPr>
            <a:r>
              <a:rPr lang="en-US" sz="2400" smtClean="0">
                <a:solidFill>
                  <a:srgbClr val="339933"/>
                </a:solidFill>
              </a:rPr>
              <a:t>3.</a:t>
            </a:r>
            <a:r>
              <a:rPr lang="en-US" sz="2400" smtClean="0"/>
              <a:t>Controlador de interrup. informa à CPU que terminou;</a:t>
            </a:r>
          </a:p>
          <a:p>
            <a:pPr eaLnBrk="1" hangingPunct="1">
              <a:buFontTx/>
              <a:buNone/>
            </a:pPr>
            <a:r>
              <a:rPr lang="en-US" sz="2400" smtClean="0">
                <a:solidFill>
                  <a:srgbClr val="339933"/>
                </a:solidFill>
              </a:rPr>
              <a:t>4.</a:t>
            </a:r>
            <a:r>
              <a:rPr lang="en-US" sz="2400" smtClean="0"/>
              <a:t>Controlador de interrup. informa número do dispositivo que terminou.</a:t>
            </a:r>
          </a:p>
        </p:txBody>
      </p:sp>
      <p:sp>
        <p:nvSpPr>
          <p:cNvPr id="48134" name="Text Box 9"/>
          <p:cNvSpPr txBox="1">
            <a:spLocks noChangeArrowheads="1"/>
          </p:cNvSpPr>
          <p:nvPr/>
        </p:nvSpPr>
        <p:spPr bwMode="auto">
          <a:xfrm>
            <a:off x="323850" y="1196975"/>
            <a:ext cx="85693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Driver de dispositivo inicia dispositivo e pede que o interrompa quando terminar. O SO bloqueia o programa que o chamou. </a:t>
            </a:r>
          </a:p>
        </p:txBody>
      </p:sp>
      <p:pic>
        <p:nvPicPr>
          <p:cNvPr id="48135" name="Picture 2"/>
          <p:cNvPicPr>
            <a:picLocks noChangeAspect="1" noChangeArrowheads="1"/>
          </p:cNvPicPr>
          <p:nvPr/>
        </p:nvPicPr>
        <p:blipFill>
          <a:blip r:embed="rId3" cstate="print"/>
          <a:srcRect l="7324" t="4910" r="5411"/>
          <a:stretch>
            <a:fillRect/>
          </a:stretch>
        </p:blipFill>
        <p:spPr bwMode="auto">
          <a:xfrm>
            <a:off x="346075" y="3213100"/>
            <a:ext cx="3652838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E/S com interrupção (2)</a:t>
            </a:r>
          </a:p>
        </p:txBody>
      </p:sp>
      <p:sp>
        <p:nvSpPr>
          <p:cNvPr id="49155" name="Rectangle 9"/>
          <p:cNvSpPr>
            <a:spLocks noChangeArrowheads="1"/>
          </p:cNvSpPr>
          <p:nvPr/>
        </p:nvSpPr>
        <p:spPr bwMode="auto">
          <a:xfrm>
            <a:off x="468313" y="1844675"/>
            <a:ext cx="5256212" cy="4424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>
                <a:solidFill>
                  <a:srgbClr val="339933"/>
                </a:solidFill>
              </a:rPr>
              <a:t>1.</a:t>
            </a:r>
            <a:r>
              <a:rPr lang="en-US"/>
              <a:t> Quando CPU atende a interrupção, salva na pilha o PC (contador de programa) e PSW (indicador de estado);</a:t>
            </a:r>
          </a:p>
          <a:p>
            <a:pPr marL="342900" indent="-342900">
              <a:spcBef>
                <a:spcPct val="20000"/>
              </a:spcBef>
            </a:pPr>
            <a:r>
              <a:rPr lang="en-US">
                <a:solidFill>
                  <a:srgbClr val="339933"/>
                </a:solidFill>
              </a:rPr>
              <a:t>2.</a:t>
            </a:r>
            <a:r>
              <a:rPr lang="en-US"/>
              <a:t> CPU vai para modo núcleo e obtém endereço do tratador desta interrupção; desvia para tratador; verifica situação do dispositivo;</a:t>
            </a:r>
          </a:p>
          <a:p>
            <a:pPr marL="342900" indent="-342900">
              <a:spcBef>
                <a:spcPct val="20000"/>
              </a:spcBef>
            </a:pPr>
            <a:r>
              <a:rPr lang="en-US">
                <a:solidFill>
                  <a:srgbClr val="339933"/>
                </a:solidFill>
              </a:rPr>
              <a:t>3.</a:t>
            </a:r>
            <a:r>
              <a:rPr lang="en-US"/>
              <a:t> Retorna para a próxima instrução que seria executada quando o programa foi interrompido.</a:t>
            </a:r>
          </a:p>
        </p:txBody>
      </p:sp>
      <p:sp>
        <p:nvSpPr>
          <p:cNvPr id="49156" name="Rectangle 11"/>
          <p:cNvSpPr>
            <a:spLocks noChangeArrowheads="1"/>
          </p:cNvSpPr>
          <p:nvPr/>
        </p:nvSpPr>
        <p:spPr bwMode="auto">
          <a:xfrm>
            <a:off x="1763713" y="1125538"/>
            <a:ext cx="5653087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339933"/>
                </a:solidFill>
              </a:rPr>
              <a:t>Processamento da interrupção</a:t>
            </a:r>
          </a:p>
          <a:p>
            <a:pPr>
              <a:spcBef>
                <a:spcPct val="50000"/>
              </a:spcBef>
            </a:pPr>
            <a:endParaRPr lang="en-US" sz="2800">
              <a:solidFill>
                <a:srgbClr val="339933"/>
              </a:solidFill>
            </a:endParaRP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 l="7320" t="912" r="9151"/>
          <a:stretch>
            <a:fillRect/>
          </a:stretch>
        </p:blipFill>
        <p:spPr bwMode="auto">
          <a:xfrm>
            <a:off x="5795963" y="1844675"/>
            <a:ext cx="2520950" cy="434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60350"/>
            <a:ext cx="7340600" cy="8270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O que é um Sist. Operacional 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12875"/>
            <a:ext cx="8892480" cy="544512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 err="1" smtClean="0">
                <a:solidFill>
                  <a:srgbClr val="990033"/>
                </a:solidFill>
              </a:rPr>
              <a:t>Apresenta</a:t>
            </a:r>
            <a:r>
              <a:rPr lang="en-US" sz="2400" dirty="0" smtClean="0">
                <a:solidFill>
                  <a:srgbClr val="990033"/>
                </a:solidFill>
              </a:rPr>
              <a:t> </a:t>
            </a:r>
            <a:r>
              <a:rPr lang="en-US" sz="2400" dirty="0" err="1" smtClean="0">
                <a:solidFill>
                  <a:srgbClr val="990033"/>
                </a:solidFill>
              </a:rPr>
              <a:t>uma</a:t>
            </a:r>
            <a:r>
              <a:rPr lang="en-US" sz="2400" dirty="0" smtClean="0">
                <a:solidFill>
                  <a:srgbClr val="990033"/>
                </a:solidFill>
              </a:rPr>
              <a:t> </a:t>
            </a:r>
            <a:r>
              <a:rPr lang="en-US" sz="2400" dirty="0" err="1" smtClean="0">
                <a:solidFill>
                  <a:srgbClr val="990033"/>
                </a:solidFill>
              </a:rPr>
              <a:t>abstração</a:t>
            </a:r>
            <a:r>
              <a:rPr lang="en-US" sz="2400" dirty="0" smtClean="0">
                <a:solidFill>
                  <a:srgbClr val="990033"/>
                </a:solidFill>
              </a:rPr>
              <a:t> </a:t>
            </a:r>
            <a:r>
              <a:rPr lang="en-US" sz="2400" dirty="0" err="1" smtClean="0">
                <a:solidFill>
                  <a:srgbClr val="990033"/>
                </a:solidFill>
              </a:rPr>
              <a:t>da</a:t>
            </a:r>
            <a:r>
              <a:rPr lang="en-US" sz="2400" dirty="0" smtClean="0">
                <a:solidFill>
                  <a:srgbClr val="990033"/>
                </a:solidFill>
              </a:rPr>
              <a:t> </a:t>
            </a:r>
            <a:r>
              <a:rPr lang="en-US" sz="2400" dirty="0" err="1" smtClean="0">
                <a:solidFill>
                  <a:srgbClr val="990033"/>
                </a:solidFill>
              </a:rPr>
              <a:t>realidade</a:t>
            </a:r>
            <a:endParaRPr lang="en-US" sz="2400" dirty="0" smtClean="0">
              <a:solidFill>
                <a:srgbClr val="990033"/>
              </a:solidFill>
            </a:endParaRPr>
          </a:p>
          <a:p>
            <a:pPr marL="692150" lvl="1" indent="-347663" eaLnBrk="1" hangingPunct="1">
              <a:lnSpc>
                <a:spcPct val="110000"/>
              </a:lnSpc>
            </a:pPr>
            <a:r>
              <a:rPr lang="en-US" sz="2400" dirty="0" err="1" smtClean="0"/>
              <a:t>Esconde</a:t>
            </a:r>
            <a:r>
              <a:rPr lang="en-US" sz="2400" dirty="0" smtClean="0"/>
              <a:t> a “</a:t>
            </a:r>
            <a:r>
              <a:rPr lang="en-US" sz="2400" dirty="0" err="1" smtClean="0"/>
              <a:t>verdade</a:t>
            </a:r>
            <a:r>
              <a:rPr lang="en-US" sz="2400" dirty="0" smtClean="0"/>
              <a:t>”: A </a:t>
            </a:r>
            <a:r>
              <a:rPr lang="en-US" sz="2400" dirty="0" err="1" smtClean="0"/>
              <a:t>máquina</a:t>
            </a:r>
            <a:r>
              <a:rPr lang="en-US" sz="2400" dirty="0" smtClean="0"/>
              <a:t> virtual é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fácil</a:t>
            </a:r>
            <a:r>
              <a:rPr lang="en-US" sz="2400" dirty="0" smtClean="0"/>
              <a:t> de </a:t>
            </a:r>
            <a:r>
              <a:rPr lang="en-US" sz="2400" dirty="0" err="1" smtClean="0"/>
              <a:t>programar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o hardware. Ex: </a:t>
            </a:r>
            <a:r>
              <a:rPr lang="en-US" sz="2400" dirty="0" err="1" smtClean="0"/>
              <a:t>operação</a:t>
            </a:r>
            <a:r>
              <a:rPr lang="en-US" sz="2400" dirty="0" smtClean="0"/>
              <a:t> read/write </a:t>
            </a:r>
            <a:r>
              <a:rPr lang="en-US" sz="2400" dirty="0" err="1" smtClean="0"/>
              <a:t>em</a:t>
            </a:r>
            <a:r>
              <a:rPr lang="en-US" sz="2400" dirty="0" smtClean="0"/>
              <a:t> discos.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 err="1" smtClean="0">
                <a:solidFill>
                  <a:srgbClr val="990033"/>
                </a:solidFill>
              </a:rPr>
              <a:t>Gerenciador</a:t>
            </a:r>
            <a:r>
              <a:rPr lang="en-US" sz="2400" dirty="0" smtClean="0">
                <a:solidFill>
                  <a:srgbClr val="990033"/>
                </a:solidFill>
              </a:rPr>
              <a:t> de </a:t>
            </a:r>
            <a:r>
              <a:rPr lang="en-US" sz="2400" dirty="0" err="1" smtClean="0">
                <a:solidFill>
                  <a:srgbClr val="990033"/>
                </a:solidFill>
              </a:rPr>
              <a:t>Recursos</a:t>
            </a:r>
            <a:endParaRPr lang="en-US" sz="2400" dirty="0" smtClean="0">
              <a:solidFill>
                <a:srgbClr val="990033"/>
              </a:solidFill>
            </a:endParaRPr>
          </a:p>
          <a:p>
            <a:pPr marL="692150" lvl="1" indent="-347663" eaLnBrk="1" hangingPunct="1">
              <a:lnSpc>
                <a:spcPct val="110000"/>
              </a:lnSpc>
            </a:pPr>
            <a:r>
              <a:rPr lang="en-US" sz="2400" dirty="0" err="1" smtClean="0"/>
              <a:t>Fornece</a:t>
            </a:r>
            <a:r>
              <a:rPr lang="en-US" sz="2400" dirty="0" smtClean="0"/>
              <a:t> </a:t>
            </a:r>
            <a:r>
              <a:rPr lang="en-US" sz="2400" dirty="0" err="1" smtClean="0"/>
              <a:t>alocação</a:t>
            </a:r>
            <a:r>
              <a:rPr lang="en-US" sz="2400" dirty="0" smtClean="0"/>
              <a:t> </a:t>
            </a:r>
            <a:r>
              <a:rPr lang="en-US" sz="2400" dirty="0" err="1" smtClean="0"/>
              <a:t>ordenada</a:t>
            </a:r>
            <a:r>
              <a:rPr lang="en-US" sz="2400" dirty="0" smtClean="0"/>
              <a:t> dos </a:t>
            </a:r>
            <a:r>
              <a:rPr lang="en-US" sz="2400" dirty="0" err="1" smtClean="0"/>
              <a:t>dispositivos</a:t>
            </a:r>
            <a:r>
              <a:rPr lang="en-US" sz="2400" dirty="0" smtClean="0"/>
              <a:t> entre </a:t>
            </a:r>
            <a:r>
              <a:rPr lang="en-US" sz="2400" dirty="0" err="1" smtClean="0"/>
              <a:t>programas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competem</a:t>
            </a:r>
            <a:r>
              <a:rPr lang="en-US" sz="2400" dirty="0" smtClean="0"/>
              <a:t> entre </a:t>
            </a:r>
            <a:r>
              <a:rPr lang="en-US" sz="2400" dirty="0" err="1" smtClean="0"/>
              <a:t>si</a:t>
            </a:r>
            <a:r>
              <a:rPr lang="en-US" sz="2400" dirty="0" smtClean="0"/>
              <a:t>.</a:t>
            </a:r>
          </a:p>
          <a:p>
            <a:pPr marL="692150" lvl="1" indent="-347663" eaLnBrk="1" hangingPunct="1">
              <a:lnSpc>
                <a:spcPct val="110000"/>
              </a:lnSpc>
            </a:pPr>
            <a:r>
              <a:rPr lang="en-US" sz="2400" dirty="0" err="1" smtClean="0"/>
              <a:t>Compartilha</a:t>
            </a:r>
            <a:r>
              <a:rPr lang="en-US" sz="2400" dirty="0" smtClean="0"/>
              <a:t> </a:t>
            </a:r>
            <a:r>
              <a:rPr lang="en-US" sz="2400" dirty="0" err="1" smtClean="0"/>
              <a:t>recursos</a:t>
            </a:r>
            <a:r>
              <a:rPr lang="en-US" sz="2400" dirty="0" smtClean="0"/>
              <a:t> no tempo e </a:t>
            </a:r>
            <a:r>
              <a:rPr lang="en-US" sz="2400" dirty="0" err="1" smtClean="0"/>
              <a:t>espaço</a:t>
            </a:r>
            <a:r>
              <a:rPr lang="en-US" sz="2400" dirty="0" smtClean="0"/>
              <a:t> com </a:t>
            </a:r>
            <a:r>
              <a:rPr lang="en-US" sz="2400" dirty="0" err="1" smtClean="0"/>
              <a:t>vários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programas</a:t>
            </a:r>
            <a:r>
              <a:rPr lang="en-US" sz="2400" dirty="0" smtClean="0"/>
              <a:t>. Tempo, ex: </a:t>
            </a:r>
            <a:r>
              <a:rPr lang="en-US" sz="2400" dirty="0" err="1" smtClean="0"/>
              <a:t>impressora</a:t>
            </a:r>
            <a:r>
              <a:rPr lang="en-US" sz="2400" dirty="0" smtClean="0"/>
              <a:t>. </a:t>
            </a:r>
            <a:r>
              <a:rPr lang="en-US" sz="2400" dirty="0" err="1" smtClean="0"/>
              <a:t>Espaço</a:t>
            </a:r>
            <a:r>
              <a:rPr lang="en-US" sz="2400" dirty="0" smtClean="0"/>
              <a:t>, ex: </a:t>
            </a:r>
            <a:r>
              <a:rPr lang="en-US" sz="2400" dirty="0" err="1" smtClean="0"/>
              <a:t>memória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7772400" cy="9810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Barramento (1)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84763"/>
            <a:ext cx="9144000" cy="1773237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Estrutura</a:t>
            </a:r>
            <a:r>
              <a:rPr lang="en-US" sz="2400" dirty="0" smtClean="0">
                <a:solidFill>
                  <a:srgbClr val="339933"/>
                </a:solidFill>
              </a:rPr>
              <a:t> de um </a:t>
            </a:r>
            <a:r>
              <a:rPr lang="en-US" sz="2400" dirty="0" err="1" smtClean="0">
                <a:solidFill>
                  <a:srgbClr val="339933"/>
                </a:solidFill>
              </a:rPr>
              <a:t>sistema</a:t>
            </a:r>
            <a:r>
              <a:rPr lang="en-US" sz="2400" dirty="0" smtClean="0">
                <a:solidFill>
                  <a:srgbClr val="339933"/>
                </a:solidFill>
              </a:rPr>
              <a:t> Pentium</a:t>
            </a:r>
            <a:r>
              <a:rPr lang="en-US" sz="2400" dirty="0" smtClean="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err="1" smtClean="0"/>
              <a:t>Novos</a:t>
            </a:r>
            <a:r>
              <a:rPr lang="en-US" sz="2400" dirty="0" smtClean="0"/>
              <a:t> </a:t>
            </a:r>
            <a:r>
              <a:rPr lang="en-US" sz="2400" dirty="0" err="1" smtClean="0"/>
              <a:t>barramentos</a:t>
            </a:r>
            <a:r>
              <a:rPr lang="en-US" sz="2400" dirty="0" smtClean="0"/>
              <a:t> </a:t>
            </a:r>
            <a:r>
              <a:rPr lang="en-US" sz="2400" dirty="0" err="1" smtClean="0"/>
              <a:t>foram</a:t>
            </a:r>
            <a:r>
              <a:rPr lang="en-US" sz="2400" dirty="0" smtClean="0"/>
              <a:t> </a:t>
            </a:r>
            <a:r>
              <a:rPr lang="en-US" sz="2400" dirty="0" err="1" smtClean="0"/>
              <a:t>inseridos</a:t>
            </a:r>
            <a:r>
              <a:rPr lang="en-US" sz="2400" dirty="0" smtClean="0"/>
              <a:t> (vide slide </a:t>
            </a:r>
            <a:r>
              <a:rPr lang="en-US" sz="2400" dirty="0" smtClean="0"/>
              <a:t>28) </a:t>
            </a:r>
            <a:r>
              <a:rPr lang="en-US" sz="2400" dirty="0" err="1" smtClean="0"/>
              <a:t>devido</a:t>
            </a:r>
            <a:r>
              <a:rPr lang="en-US" sz="2400" dirty="0" smtClean="0"/>
              <a:t> a </a:t>
            </a:r>
            <a:r>
              <a:rPr lang="en-US" sz="2400" dirty="0" err="1" smtClean="0"/>
              <a:t>diferentes</a:t>
            </a:r>
            <a:r>
              <a:rPr lang="en-US" sz="2400" dirty="0" smtClean="0"/>
              <a:t> </a:t>
            </a:r>
            <a:r>
              <a:rPr lang="en-US" sz="2400" dirty="0" err="1" smtClean="0"/>
              <a:t>funções</a:t>
            </a:r>
            <a:r>
              <a:rPr lang="en-US" sz="2400" dirty="0" smtClean="0"/>
              <a:t> e </a:t>
            </a:r>
            <a:r>
              <a:rPr lang="en-US" sz="2400" dirty="0" err="1" smtClean="0"/>
              <a:t>taxas</a:t>
            </a:r>
            <a:r>
              <a:rPr lang="en-US" sz="2400" dirty="0" smtClean="0"/>
              <a:t> de </a:t>
            </a:r>
            <a:r>
              <a:rPr lang="en-US" sz="2400" dirty="0" err="1" smtClean="0"/>
              <a:t>transferência</a:t>
            </a:r>
            <a:r>
              <a:rPr lang="en-US" sz="2400" dirty="0" smtClean="0"/>
              <a:t> dos </a:t>
            </a:r>
            <a:r>
              <a:rPr lang="en-US" sz="2400" dirty="0" err="1" smtClean="0"/>
              <a:t>dispositivos</a:t>
            </a:r>
            <a:r>
              <a:rPr lang="en-US" sz="2400" dirty="0" smtClean="0"/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smtClean="0"/>
              <a:t>Cache L1 </a:t>
            </a:r>
            <a:r>
              <a:rPr lang="en-US" sz="2400" dirty="0" err="1" smtClean="0"/>
              <a:t>fica</a:t>
            </a:r>
            <a:r>
              <a:rPr lang="en-US" sz="2400" dirty="0" smtClean="0"/>
              <a:t> </a:t>
            </a:r>
            <a:r>
              <a:rPr lang="en-US" sz="2400" dirty="0" err="1" smtClean="0"/>
              <a:t>dentro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CPU, L2 </a:t>
            </a:r>
            <a:r>
              <a:rPr lang="en-US" sz="2400" dirty="0" err="1" smtClean="0"/>
              <a:t>maior</a:t>
            </a:r>
            <a:r>
              <a:rPr lang="en-US" sz="2400" dirty="0" smtClean="0"/>
              <a:t> </a:t>
            </a:r>
            <a:r>
              <a:rPr lang="en-US" sz="2400" dirty="0" err="1" smtClean="0"/>
              <a:t>comunica</a:t>
            </a:r>
            <a:r>
              <a:rPr lang="en-US" sz="2400" dirty="0" smtClean="0"/>
              <a:t>-se </a:t>
            </a:r>
            <a:r>
              <a:rPr lang="en-US" sz="2400" dirty="0" err="1" smtClean="0"/>
              <a:t>pelo</a:t>
            </a:r>
            <a:r>
              <a:rPr lang="en-US" sz="2400" dirty="0" smtClean="0"/>
              <a:t> bus</a:t>
            </a:r>
          </a:p>
        </p:txBody>
      </p:sp>
      <p:pic>
        <p:nvPicPr>
          <p:cNvPr id="50180" name="Picture 4" descr="1-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275" y="981075"/>
            <a:ext cx="5810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Barramento (2)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6325" y="1125538"/>
            <a:ext cx="2987675" cy="5516562"/>
          </a:xfrm>
        </p:spPr>
        <p:txBody>
          <a:bodyPr/>
          <a:lstStyle/>
          <a:p>
            <a:pPr marL="179388" indent="-179388" eaLnBrk="1" hangingPunct="1">
              <a:buFontTx/>
              <a:buNone/>
            </a:pPr>
            <a:r>
              <a:rPr lang="en-US" sz="2400" smtClean="0"/>
              <a:t> 8 barramentos: </a:t>
            </a:r>
            <a:r>
              <a:rPr lang="en-US" sz="2400" smtClean="0">
                <a:solidFill>
                  <a:srgbClr val="339933"/>
                </a:solidFill>
              </a:rPr>
              <a:t>1)Cache, 2)Local, 3) Memória, 4)PCI, 5 )SCSI, 6)USB, 7) IDE e 8) ISA. </a:t>
            </a:r>
            <a:r>
              <a:rPr lang="en-US" sz="2400" smtClean="0"/>
              <a:t>Barramento PCI (528MB/s) sucessor do ISA (p/ compatibilidade com dispositivos mais antigos)</a:t>
            </a:r>
          </a:p>
        </p:txBody>
      </p:sp>
      <p:pic>
        <p:nvPicPr>
          <p:cNvPr id="51204" name="Picture 4" descr="1-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125538"/>
            <a:ext cx="60991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0" y="5300663"/>
            <a:ext cx="9144000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/>
              <a:t>IDE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periféricos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disco </a:t>
            </a:r>
            <a:r>
              <a:rPr lang="en-US" dirty="0" err="1"/>
              <a:t>rígido</a:t>
            </a:r>
            <a:r>
              <a:rPr lang="en-US" dirty="0"/>
              <a:t> e CD-ROM, SCSI </a:t>
            </a:r>
            <a:r>
              <a:rPr lang="en-US" dirty="0" err="1"/>
              <a:t>para</a:t>
            </a:r>
            <a:r>
              <a:rPr lang="en-US" dirty="0"/>
              <a:t> discos </a:t>
            </a:r>
            <a:r>
              <a:rPr lang="en-US" dirty="0" err="1" smtClean="0"/>
              <a:t>rápidos</a:t>
            </a:r>
            <a:r>
              <a:rPr lang="en-US" dirty="0" smtClean="0"/>
              <a:t> (160MB/s). </a:t>
            </a:r>
            <a:r>
              <a:rPr lang="en-US" dirty="0"/>
              <a:t>USB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lentos (60MB/s) – </a:t>
            </a:r>
            <a:r>
              <a:rPr lang="en-US" dirty="0" err="1"/>
              <a:t>dispositivos</a:t>
            </a:r>
            <a:r>
              <a:rPr lang="en-US" dirty="0"/>
              <a:t> USB </a:t>
            </a:r>
            <a:r>
              <a:rPr lang="en-US" dirty="0" err="1"/>
              <a:t>compartilham</a:t>
            </a:r>
            <a:r>
              <a:rPr lang="en-US" dirty="0"/>
              <a:t> o </a:t>
            </a:r>
            <a:r>
              <a:rPr lang="en-US" dirty="0" err="1"/>
              <a:t>mesmo</a:t>
            </a:r>
            <a:r>
              <a:rPr lang="en-US" dirty="0"/>
              <a:t> driver (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adicionados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reinicialização</a:t>
            </a:r>
            <a:r>
              <a:rPr lang="en-US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Plug and Play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569325" cy="5732462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sz="2400" dirty="0" smtClean="0">
                <a:solidFill>
                  <a:srgbClr val="339933"/>
                </a:solidFill>
              </a:rPr>
              <a:t>BIOS: Basic Input and Output System </a:t>
            </a:r>
            <a:r>
              <a:rPr lang="en-US" sz="2400" dirty="0" err="1" smtClean="0"/>
              <a:t>fica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flash RAM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volátil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placa</a:t>
            </a:r>
            <a:r>
              <a:rPr lang="en-US" sz="2400" dirty="0" smtClean="0"/>
              <a:t> </a:t>
            </a:r>
            <a:r>
              <a:rPr lang="en-US" sz="2400" dirty="0" err="1" smtClean="0"/>
              <a:t>mãe</a:t>
            </a:r>
            <a:r>
              <a:rPr lang="en-US" sz="2400" dirty="0" smtClean="0"/>
              <a:t>, </a:t>
            </a:r>
            <a:r>
              <a:rPr lang="en-US" sz="2400" dirty="0" err="1" smtClean="0"/>
              <a:t>podendo</a:t>
            </a:r>
            <a:r>
              <a:rPr lang="en-US" sz="2400" dirty="0" smtClean="0"/>
              <a:t> ser </a:t>
            </a:r>
            <a:r>
              <a:rPr lang="en-US" sz="2400" dirty="0" err="1" smtClean="0"/>
              <a:t>atualizado</a:t>
            </a:r>
            <a:r>
              <a:rPr lang="en-US" sz="2400" dirty="0" smtClean="0"/>
              <a:t>.  </a:t>
            </a:r>
            <a:r>
              <a:rPr lang="en-US" sz="2400" dirty="0" err="1" smtClean="0"/>
              <a:t>Primeiro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 a </a:t>
            </a:r>
            <a:r>
              <a:rPr lang="en-US" sz="2400" dirty="0" err="1" smtClean="0"/>
              <a:t>executar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máquina</a:t>
            </a:r>
            <a:r>
              <a:rPr lang="en-US" sz="2400" dirty="0" smtClean="0"/>
              <a:t>.</a:t>
            </a:r>
          </a:p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sz="2400" dirty="0" smtClean="0"/>
              <a:t>Antes do plug and play, </a:t>
            </a:r>
            <a:r>
              <a:rPr lang="en-US" sz="2400" dirty="0" err="1" smtClean="0"/>
              <a:t>cada</a:t>
            </a:r>
            <a:r>
              <a:rPr lang="en-US" sz="2400" dirty="0" smtClean="0"/>
              <a:t> </a:t>
            </a:r>
            <a:r>
              <a:rPr lang="en-US" sz="2400" dirty="0" err="1" smtClean="0"/>
              <a:t>placa</a:t>
            </a:r>
            <a:r>
              <a:rPr lang="en-US" sz="2400" dirty="0" smtClean="0"/>
              <a:t> de E/S </a:t>
            </a:r>
            <a:r>
              <a:rPr lang="en-US" sz="2400" dirty="0" err="1" smtClean="0"/>
              <a:t>tinha</a:t>
            </a:r>
            <a:r>
              <a:rPr lang="en-US" sz="2400" dirty="0" smtClean="0"/>
              <a:t> um </a:t>
            </a:r>
            <a:r>
              <a:rPr lang="en-US" sz="2400" dirty="0" err="1" smtClean="0"/>
              <a:t>nível</a:t>
            </a:r>
            <a:r>
              <a:rPr lang="en-US" sz="2400" dirty="0" smtClean="0"/>
              <a:t> </a:t>
            </a:r>
            <a:r>
              <a:rPr lang="en-US" sz="2400" dirty="0" err="1" smtClean="0"/>
              <a:t>fixo</a:t>
            </a:r>
            <a:r>
              <a:rPr lang="en-US" sz="2400" dirty="0" smtClean="0"/>
              <a:t> de </a:t>
            </a:r>
            <a:r>
              <a:rPr lang="en-US" sz="2400" dirty="0" err="1" smtClean="0"/>
              <a:t>requisição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interrupção</a:t>
            </a:r>
            <a:r>
              <a:rPr lang="en-US" sz="2400" dirty="0" smtClean="0"/>
              <a:t> e </a:t>
            </a:r>
            <a:r>
              <a:rPr lang="en-US" sz="2400" dirty="0" err="1" smtClean="0"/>
              <a:t>endereços</a:t>
            </a:r>
            <a:r>
              <a:rPr lang="en-US" sz="2400" dirty="0" smtClean="0"/>
              <a:t> </a:t>
            </a:r>
            <a:r>
              <a:rPr lang="en-US" sz="2400" dirty="0" err="1" smtClean="0"/>
              <a:t>específicos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seus</a:t>
            </a:r>
            <a:r>
              <a:rPr lang="en-US" sz="2400" dirty="0" smtClean="0"/>
              <a:t> </a:t>
            </a:r>
            <a:r>
              <a:rPr lang="en-US" sz="2400" dirty="0" err="1" smtClean="0"/>
              <a:t>registradores</a:t>
            </a:r>
            <a:r>
              <a:rPr lang="en-US" sz="2400" dirty="0" smtClean="0"/>
              <a:t> de E/S.  Ex: </a:t>
            </a:r>
            <a:r>
              <a:rPr lang="en-US" sz="2400" dirty="0" err="1" smtClean="0"/>
              <a:t>teclado</a:t>
            </a:r>
            <a:r>
              <a:rPr lang="en-US" sz="2400" dirty="0" smtClean="0"/>
              <a:t> – </a:t>
            </a:r>
            <a:r>
              <a:rPr lang="en-US" sz="2400" dirty="0" err="1" smtClean="0"/>
              <a:t>interrupção</a:t>
            </a:r>
            <a:r>
              <a:rPr lang="en-US" sz="2400" dirty="0" smtClean="0"/>
              <a:t> 1, </a:t>
            </a:r>
            <a:r>
              <a:rPr lang="en-US" sz="2400" dirty="0" err="1" smtClean="0"/>
              <a:t>endereços</a:t>
            </a:r>
            <a:r>
              <a:rPr lang="en-US" sz="2400" dirty="0" smtClean="0"/>
              <a:t> entre 0x60 e 0x64. Podia </a:t>
            </a:r>
            <a:r>
              <a:rPr lang="en-US" sz="2400" dirty="0" err="1" smtClean="0"/>
              <a:t>ocorrer</a:t>
            </a:r>
            <a:r>
              <a:rPr lang="en-US" sz="2400" dirty="0" smtClean="0"/>
              <a:t> de </a:t>
            </a:r>
            <a:r>
              <a:rPr lang="en-US" sz="2400" dirty="0" err="1" smtClean="0"/>
              <a:t>dois</a:t>
            </a:r>
            <a:r>
              <a:rPr lang="en-US" sz="2400" dirty="0" smtClean="0"/>
              <a:t> </a:t>
            </a:r>
            <a:r>
              <a:rPr lang="en-US" sz="2400" dirty="0" err="1" smtClean="0"/>
              <a:t>dispositivos</a:t>
            </a:r>
            <a:r>
              <a:rPr lang="en-US" sz="2400" dirty="0" smtClean="0"/>
              <a:t> </a:t>
            </a:r>
            <a:r>
              <a:rPr lang="en-US" sz="2400" dirty="0" err="1" smtClean="0"/>
              <a:t>usarem</a:t>
            </a:r>
            <a:r>
              <a:rPr lang="en-US" sz="2400" dirty="0" smtClean="0"/>
              <a:t> a </a:t>
            </a:r>
            <a:r>
              <a:rPr lang="en-US" sz="2400" dirty="0" err="1" smtClean="0"/>
              <a:t>mesma</a:t>
            </a:r>
            <a:r>
              <a:rPr lang="en-US" sz="2400" dirty="0" smtClean="0"/>
              <a:t> </a:t>
            </a:r>
            <a:r>
              <a:rPr lang="en-US" sz="2400" dirty="0" err="1" smtClean="0"/>
              <a:t>interrupção</a:t>
            </a:r>
            <a:r>
              <a:rPr lang="en-US" sz="2400" dirty="0" smtClean="0"/>
              <a:t>, </a:t>
            </a:r>
            <a:r>
              <a:rPr lang="en-US" sz="2400" dirty="0" err="1" smtClean="0"/>
              <a:t>conflitariam</a:t>
            </a:r>
            <a:r>
              <a:rPr lang="en-US" sz="2400" dirty="0" smtClean="0"/>
              <a:t> e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funcionariam</a:t>
            </a:r>
            <a:r>
              <a:rPr lang="en-US" sz="2400" dirty="0" smtClean="0"/>
              <a:t> </a:t>
            </a:r>
            <a:r>
              <a:rPr lang="en-US" sz="2400" dirty="0" err="1" smtClean="0"/>
              <a:t>juntos</a:t>
            </a:r>
            <a:r>
              <a:rPr lang="en-US" sz="2400" dirty="0" smtClean="0"/>
              <a:t>. </a:t>
            </a:r>
            <a:r>
              <a:rPr lang="en-US" sz="2400" dirty="0" smtClean="0">
                <a:solidFill>
                  <a:srgbClr val="C00000"/>
                </a:solidFill>
                <a:sym typeface="Wingdings" pitchFamily="2" charset="2"/>
              </a:rPr>
              <a:t></a:t>
            </a:r>
            <a:endParaRPr lang="en-US" sz="2400" dirty="0" smtClean="0">
              <a:solidFill>
                <a:srgbClr val="C00000"/>
              </a:solidFill>
            </a:endParaRPr>
          </a:p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sz="2400" dirty="0" smtClean="0">
                <a:solidFill>
                  <a:srgbClr val="339933"/>
                </a:solidFill>
              </a:rPr>
              <a:t>Plug and play: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inicialização</a:t>
            </a:r>
            <a:r>
              <a:rPr lang="en-US" sz="2400" dirty="0" smtClean="0"/>
              <a:t> a </a:t>
            </a:r>
            <a:r>
              <a:rPr lang="en-US" sz="2400" dirty="0" smtClean="0">
                <a:solidFill>
                  <a:srgbClr val="FF0000"/>
                </a:solidFill>
              </a:rPr>
              <a:t>BIOS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err="1" smtClean="0"/>
              <a:t>coleta</a:t>
            </a:r>
            <a:r>
              <a:rPr lang="en-US" sz="2400" dirty="0" smtClean="0"/>
              <a:t> </a:t>
            </a:r>
            <a:r>
              <a:rPr lang="en-US" sz="2400" dirty="0" err="1" smtClean="0"/>
              <a:t>informações</a:t>
            </a:r>
            <a:r>
              <a:rPr lang="en-US" sz="2400" dirty="0" smtClean="0"/>
              <a:t> dos </a:t>
            </a:r>
            <a:r>
              <a:rPr lang="en-US" sz="2400" dirty="0" err="1" smtClean="0"/>
              <a:t>dispositivos</a:t>
            </a:r>
            <a:r>
              <a:rPr lang="en-US" sz="2400" dirty="0" smtClean="0"/>
              <a:t> e </a:t>
            </a:r>
            <a:r>
              <a:rPr lang="en-US" sz="2400" dirty="0" err="1" smtClean="0"/>
              <a:t>atribui</a:t>
            </a:r>
            <a:r>
              <a:rPr lang="en-US" sz="2400" dirty="0" smtClean="0"/>
              <a:t> de </a:t>
            </a:r>
            <a:r>
              <a:rPr lang="en-US" sz="2400" dirty="0" err="1" smtClean="0"/>
              <a:t>maneira</a:t>
            </a:r>
            <a:r>
              <a:rPr lang="en-US" sz="2400" dirty="0" smtClean="0"/>
              <a:t> </a:t>
            </a:r>
            <a:r>
              <a:rPr lang="en-US" sz="2400" dirty="0" err="1" smtClean="0"/>
              <a:t>centralizada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níveis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interrupção</a:t>
            </a:r>
            <a:r>
              <a:rPr lang="en-US" sz="2400" dirty="0" smtClean="0"/>
              <a:t> e </a:t>
            </a:r>
            <a:r>
              <a:rPr lang="en-US" sz="2400" dirty="0" err="1" smtClean="0"/>
              <a:t>endereços</a:t>
            </a:r>
            <a:r>
              <a:rPr lang="en-US" sz="2400" dirty="0" smtClean="0"/>
              <a:t> de E/S e </a:t>
            </a:r>
            <a:r>
              <a:rPr lang="en-US" sz="2400" dirty="0" err="1" smtClean="0"/>
              <a:t>informa</a:t>
            </a:r>
            <a:r>
              <a:rPr lang="en-US" sz="2400" dirty="0" smtClean="0"/>
              <a:t> </a:t>
            </a:r>
            <a:r>
              <a:rPr lang="en-US" sz="2400" dirty="0" err="1" smtClean="0"/>
              <a:t>aos</a:t>
            </a:r>
            <a:r>
              <a:rPr lang="en-US" sz="2400" dirty="0" smtClean="0"/>
              <a:t> </a:t>
            </a:r>
            <a:r>
              <a:rPr lang="en-US" sz="2400" dirty="0" err="1" smtClean="0"/>
              <a:t>dispositivos</a:t>
            </a:r>
            <a:r>
              <a:rPr lang="en-US" sz="2400" dirty="0" smtClean="0"/>
              <a:t>. </a:t>
            </a:r>
            <a:r>
              <a:rPr lang="en-US" sz="2400" dirty="0" err="1" smtClean="0"/>
              <a:t>Após</a:t>
            </a:r>
            <a:r>
              <a:rPr lang="en-US" sz="2400" dirty="0" smtClean="0"/>
              <a:t> </a:t>
            </a:r>
            <a:r>
              <a:rPr lang="en-US" sz="2400" dirty="0" err="1" smtClean="0"/>
              <a:t>esta</a:t>
            </a:r>
            <a:r>
              <a:rPr lang="en-US" sz="2400" dirty="0" smtClean="0"/>
              <a:t> </a:t>
            </a:r>
            <a:r>
              <a:rPr lang="en-US" sz="2400" dirty="0" err="1" smtClean="0"/>
              <a:t>configuração</a:t>
            </a:r>
            <a:r>
              <a:rPr lang="en-US" sz="2400" dirty="0" smtClean="0"/>
              <a:t> a </a:t>
            </a:r>
            <a:r>
              <a:rPr lang="en-US" sz="2400" dirty="0" smtClean="0">
                <a:solidFill>
                  <a:srgbClr val="FF0000"/>
                </a:solidFill>
              </a:rPr>
              <a:t>BIOS </a:t>
            </a:r>
            <a:r>
              <a:rPr lang="en-US" sz="2400" dirty="0" err="1" smtClean="0"/>
              <a:t>determina</a:t>
            </a:r>
            <a:r>
              <a:rPr lang="en-US" sz="2400" dirty="0" smtClean="0"/>
              <a:t> o </a:t>
            </a:r>
            <a:r>
              <a:rPr lang="en-US" sz="2400" dirty="0" err="1" smtClean="0"/>
              <a:t>dispositivo</a:t>
            </a:r>
            <a:r>
              <a:rPr lang="en-US" sz="2400" dirty="0" smtClean="0"/>
              <a:t> de </a:t>
            </a:r>
            <a:r>
              <a:rPr lang="en-US" sz="2400" dirty="0" err="1" smtClean="0"/>
              <a:t>inicialização</a:t>
            </a:r>
            <a:r>
              <a:rPr lang="en-US" sz="2400" dirty="0" smtClean="0"/>
              <a:t>.</a:t>
            </a:r>
          </a:p>
          <a:p>
            <a:pPr algn="ctr" eaLnBrk="1" hangingPunct="1">
              <a:lnSpc>
                <a:spcPct val="95000"/>
              </a:lnSpc>
              <a:buFontTx/>
              <a:buNone/>
            </a:pPr>
            <a:r>
              <a:rPr lang="en-US" sz="2400" dirty="0" err="1" smtClean="0"/>
              <a:t>Muitos</a:t>
            </a:r>
            <a:r>
              <a:rPr lang="en-US" sz="2400" dirty="0" smtClean="0"/>
              <a:t> </a:t>
            </a:r>
            <a:r>
              <a:rPr lang="en-US" sz="2400" dirty="0" err="1" smtClean="0"/>
              <a:t>chamavam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 de</a:t>
            </a:r>
            <a:r>
              <a:rPr lang="en-US" sz="2400" dirty="0" smtClean="0">
                <a:solidFill>
                  <a:srgbClr val="339933"/>
                </a:solidFill>
              </a:rPr>
              <a:t> Plug and pray...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0"/>
            <a:ext cx="889248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1.4 - </a:t>
            </a:r>
            <a:r>
              <a:rPr lang="en-US" sz="4000" dirty="0" err="1" smtClean="0">
                <a:solidFill>
                  <a:schemeClr val="tx1"/>
                </a:solidFill>
              </a:rPr>
              <a:t>Tipos</a:t>
            </a:r>
            <a:r>
              <a:rPr lang="en-US" sz="4000" dirty="0" smtClean="0">
                <a:solidFill>
                  <a:schemeClr val="tx1"/>
                </a:solidFill>
              </a:rPr>
              <a:t> de </a:t>
            </a:r>
            <a:r>
              <a:rPr lang="en-US" sz="4000" dirty="0" err="1" smtClean="0">
                <a:solidFill>
                  <a:schemeClr val="tx1"/>
                </a:solidFill>
              </a:rPr>
              <a:t>Sistemas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Operacionais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352928" cy="5589240"/>
          </a:xfrm>
        </p:spPr>
        <p:txBody>
          <a:bodyPr/>
          <a:lstStyle/>
          <a:p>
            <a:pPr marL="365125" indent="-365125" eaLnBrk="1" hangingPunct="1">
              <a:buFontTx/>
              <a:buNone/>
            </a:pP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escala</a:t>
            </a:r>
            <a:r>
              <a:rPr lang="en-US" sz="2400" dirty="0" smtClean="0"/>
              <a:t> de </a:t>
            </a:r>
            <a:r>
              <a:rPr lang="en-US" sz="2400" dirty="0" err="1" smtClean="0"/>
              <a:t>tamanho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SOs </a:t>
            </a:r>
            <a:r>
              <a:rPr lang="en-US" sz="2400" dirty="0" err="1" smtClean="0"/>
              <a:t>são</a:t>
            </a:r>
            <a:r>
              <a:rPr lang="en-US" sz="2400" dirty="0" smtClean="0"/>
              <a:t>:</a:t>
            </a:r>
          </a:p>
          <a:p>
            <a:pPr marL="365125" indent="-365125" eaLnBrk="1" hangingPunct="1"/>
            <a:r>
              <a:rPr lang="en-US" sz="2400" dirty="0" smtClean="0"/>
              <a:t>de </a:t>
            </a:r>
            <a:r>
              <a:rPr lang="en-US" sz="2400" dirty="0" err="1" smtClean="0">
                <a:solidFill>
                  <a:srgbClr val="339933"/>
                </a:solidFill>
              </a:rPr>
              <a:t>Computadores</a:t>
            </a:r>
            <a:r>
              <a:rPr lang="en-US" sz="2400" dirty="0" smtClean="0">
                <a:solidFill>
                  <a:srgbClr val="339933"/>
                </a:solidFill>
              </a:rPr>
              <a:t> de </a:t>
            </a:r>
            <a:r>
              <a:rPr lang="en-US" sz="2400" dirty="0" err="1" smtClean="0">
                <a:solidFill>
                  <a:srgbClr val="339933"/>
                </a:solidFill>
              </a:rPr>
              <a:t>grande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err="1" smtClean="0">
                <a:solidFill>
                  <a:srgbClr val="339933"/>
                </a:solidFill>
              </a:rPr>
              <a:t>porte</a:t>
            </a:r>
            <a:r>
              <a:rPr lang="en-US" sz="2400" dirty="0" smtClean="0"/>
              <a:t>: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complexos</a:t>
            </a:r>
            <a:r>
              <a:rPr lang="en-US" sz="2400" dirty="0" smtClean="0"/>
              <a:t>: </a:t>
            </a:r>
            <a:r>
              <a:rPr lang="en-US" sz="2400" dirty="0" err="1" smtClean="0"/>
              <a:t>processamento</a:t>
            </a:r>
            <a:r>
              <a:rPr lang="en-US" sz="2400" dirty="0" smtClean="0"/>
              <a:t> </a:t>
            </a:r>
            <a:r>
              <a:rPr lang="en-US" sz="2400" dirty="0" err="1" smtClean="0"/>
              <a:t>simultâneo</a:t>
            </a:r>
            <a:r>
              <a:rPr lang="en-US" sz="2400" dirty="0" smtClean="0"/>
              <a:t> de </a:t>
            </a:r>
            <a:r>
              <a:rPr lang="en-US" sz="2400" dirty="0" err="1" smtClean="0"/>
              <a:t>muitas</a:t>
            </a:r>
            <a:r>
              <a:rPr lang="en-US" sz="2400" dirty="0" smtClean="0"/>
              <a:t> </a:t>
            </a:r>
            <a:r>
              <a:rPr lang="en-US" sz="2400" dirty="0" err="1" smtClean="0"/>
              <a:t>tarefas</a:t>
            </a:r>
            <a:r>
              <a:rPr lang="en-US" sz="2400" dirty="0" smtClean="0"/>
              <a:t> e </a:t>
            </a:r>
            <a:r>
              <a:rPr lang="en-US" sz="2400" dirty="0" err="1" smtClean="0"/>
              <a:t>muita</a:t>
            </a:r>
            <a:r>
              <a:rPr lang="en-US" sz="2400" dirty="0" smtClean="0"/>
              <a:t> E/S. </a:t>
            </a:r>
            <a:r>
              <a:rPr lang="en-US" sz="2400" dirty="0" err="1" smtClean="0"/>
              <a:t>Muitos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variantes</a:t>
            </a:r>
            <a:r>
              <a:rPr lang="en-US" sz="2400" dirty="0" smtClean="0"/>
              <a:t> do Linux  (</a:t>
            </a:r>
            <a:r>
              <a:rPr lang="en-US" sz="2400" dirty="0" err="1" smtClean="0"/>
              <a:t>estão</a:t>
            </a:r>
            <a:r>
              <a:rPr lang="en-US" sz="2400" dirty="0" smtClean="0"/>
              <a:t> </a:t>
            </a:r>
            <a:r>
              <a:rPr lang="en-US" sz="2400" dirty="0" err="1" smtClean="0"/>
              <a:t>renascendo</a:t>
            </a:r>
            <a:r>
              <a:rPr lang="en-US" sz="2400" dirty="0" smtClean="0"/>
              <a:t> com cloud...);</a:t>
            </a:r>
          </a:p>
          <a:p>
            <a:pPr marL="365125" indent="-365125" eaLnBrk="1" hangingPunct="1"/>
            <a:r>
              <a:rPr lang="en-US" sz="2400" dirty="0" smtClean="0"/>
              <a:t>de </a:t>
            </a:r>
            <a:r>
              <a:rPr lang="en-US" sz="2400" dirty="0" err="1" smtClean="0">
                <a:solidFill>
                  <a:srgbClr val="339933"/>
                </a:solidFill>
              </a:rPr>
              <a:t>Servidores</a:t>
            </a:r>
            <a:r>
              <a:rPr lang="en-US" sz="2400" dirty="0" smtClean="0"/>
              <a:t>, </a:t>
            </a:r>
            <a:r>
              <a:rPr lang="en-US" sz="2400" dirty="0" err="1" smtClean="0"/>
              <a:t>servem</a:t>
            </a:r>
            <a:r>
              <a:rPr lang="en-US" sz="2400" dirty="0" smtClean="0"/>
              <a:t> </a:t>
            </a:r>
            <a:r>
              <a:rPr lang="en-US" sz="2400" dirty="0" err="1" smtClean="0"/>
              <a:t>múltiplos</a:t>
            </a:r>
            <a:r>
              <a:rPr lang="en-US" sz="2400" dirty="0" smtClean="0"/>
              <a:t> </a:t>
            </a:r>
            <a:r>
              <a:rPr lang="en-US" sz="2400" dirty="0" err="1" smtClean="0"/>
              <a:t>usuários</a:t>
            </a:r>
            <a:r>
              <a:rPr lang="en-US" sz="2400" dirty="0" smtClean="0"/>
              <a:t> – (Linux – Windows Server);</a:t>
            </a:r>
          </a:p>
          <a:p>
            <a:pPr marL="365125" indent="-365125" eaLnBrk="1" hangingPunct="1"/>
            <a:r>
              <a:rPr lang="en-US" sz="2400" dirty="0" smtClean="0"/>
              <a:t>de </a:t>
            </a:r>
            <a:r>
              <a:rPr lang="en-US" sz="2400" dirty="0" err="1" smtClean="0">
                <a:solidFill>
                  <a:srgbClr val="339933"/>
                </a:solidFill>
              </a:rPr>
              <a:t>Multiprocessadores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chamado</a:t>
            </a:r>
            <a:r>
              <a:rPr lang="en-US" sz="2400" dirty="0" smtClean="0"/>
              <a:t> comp. </a:t>
            </a:r>
            <a:r>
              <a:rPr lang="en-US" sz="2400" dirty="0" err="1" smtClean="0"/>
              <a:t>paralelo</a:t>
            </a:r>
            <a:r>
              <a:rPr lang="en-US" sz="2400" dirty="0" smtClean="0"/>
              <a:t> </a:t>
            </a:r>
            <a:r>
              <a:rPr lang="en-US" sz="2400" dirty="0" err="1" smtClean="0"/>
              <a:t>pois</a:t>
            </a:r>
            <a:r>
              <a:rPr lang="en-US" sz="2400" dirty="0" smtClean="0"/>
              <a:t> </a:t>
            </a:r>
            <a:r>
              <a:rPr lang="en-US" sz="2400" dirty="0" err="1" smtClean="0"/>
              <a:t>conecta</a:t>
            </a:r>
            <a:r>
              <a:rPr lang="en-US" sz="2400" dirty="0" smtClean="0"/>
              <a:t> CPUs): </a:t>
            </a:r>
            <a:r>
              <a:rPr lang="en-US" sz="2400" dirty="0" err="1" smtClean="0"/>
              <a:t>aspectos</a:t>
            </a:r>
            <a:r>
              <a:rPr lang="en-US" sz="2400" dirty="0" smtClean="0"/>
              <a:t> </a:t>
            </a:r>
            <a:r>
              <a:rPr lang="en-US" sz="2400" dirty="0" err="1" smtClean="0"/>
              <a:t>especiais</a:t>
            </a:r>
            <a:r>
              <a:rPr lang="en-US" sz="2400" dirty="0" smtClean="0"/>
              <a:t> de </a:t>
            </a:r>
            <a:r>
              <a:rPr lang="en-US" sz="2400" dirty="0" err="1" smtClean="0"/>
              <a:t>comunicação</a:t>
            </a:r>
            <a:r>
              <a:rPr lang="en-US" sz="2400" dirty="0" smtClean="0"/>
              <a:t> e </a:t>
            </a:r>
            <a:r>
              <a:rPr lang="en-US" sz="2400" dirty="0" err="1" smtClean="0"/>
              <a:t>conectividade</a:t>
            </a:r>
            <a:r>
              <a:rPr lang="en-US" sz="2400" dirty="0" smtClean="0"/>
              <a:t>: SO </a:t>
            </a:r>
            <a:r>
              <a:rPr lang="en-US" sz="2400" dirty="0" err="1" smtClean="0"/>
              <a:t>deve</a:t>
            </a:r>
            <a:r>
              <a:rPr lang="en-US" sz="2400" dirty="0" smtClean="0"/>
              <a:t> </a:t>
            </a:r>
            <a:r>
              <a:rPr lang="en-US" sz="2400" dirty="0" err="1" smtClean="0"/>
              <a:t>permitir</a:t>
            </a:r>
            <a:r>
              <a:rPr lang="en-US" sz="2400" dirty="0" smtClean="0"/>
              <a:t> </a:t>
            </a:r>
            <a:r>
              <a:rPr lang="en-US" sz="2400" dirty="0" err="1" smtClean="0"/>
              <a:t>às</a:t>
            </a:r>
            <a:r>
              <a:rPr lang="en-US" sz="2400" dirty="0" smtClean="0"/>
              <a:t> </a:t>
            </a:r>
            <a:r>
              <a:rPr lang="en-US" sz="2400" dirty="0" err="1" smtClean="0"/>
              <a:t>aplicações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usarem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multi-</a:t>
            </a:r>
            <a:r>
              <a:rPr lang="en-US" sz="2400" dirty="0" err="1" smtClean="0"/>
              <a:t>processadores</a:t>
            </a:r>
            <a:r>
              <a:rPr lang="en-US" sz="2400" dirty="0" smtClean="0"/>
              <a:t> (Linux e Windows </a:t>
            </a:r>
            <a:r>
              <a:rPr lang="en-US" sz="2400" dirty="0" err="1" smtClean="0"/>
              <a:t>estão</a:t>
            </a:r>
            <a:r>
              <a:rPr lang="en-US" sz="2400" dirty="0" smtClean="0"/>
              <a:t> </a:t>
            </a:r>
            <a:r>
              <a:rPr lang="en-US" sz="2400" dirty="0" err="1" smtClean="0"/>
              <a:t>preparados</a:t>
            </a:r>
            <a:r>
              <a:rPr lang="en-US" sz="2400" dirty="0" smtClean="0"/>
              <a:t>?);</a:t>
            </a:r>
          </a:p>
          <a:p>
            <a:pPr marL="365125" indent="-365125" eaLnBrk="1" hangingPunct="1"/>
            <a:r>
              <a:rPr lang="en-US" sz="2400" dirty="0" smtClean="0"/>
              <a:t>de </a:t>
            </a:r>
            <a:r>
              <a:rPr lang="en-US" sz="2400" dirty="0" err="1" smtClean="0">
                <a:solidFill>
                  <a:srgbClr val="339933"/>
                </a:solidFill>
              </a:rPr>
              <a:t>Computadores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err="1" smtClean="0">
                <a:solidFill>
                  <a:srgbClr val="339933"/>
                </a:solidFill>
              </a:rPr>
              <a:t>pessoais</a:t>
            </a:r>
            <a:r>
              <a:rPr lang="en-US" sz="2400" dirty="0" smtClean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0075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Tipos de Sistemas Operacionais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052513"/>
            <a:ext cx="8964488" cy="5805487"/>
          </a:xfrm>
        </p:spPr>
        <p:txBody>
          <a:bodyPr/>
          <a:lstStyle/>
          <a:p>
            <a:pPr marL="365125" indent="-365125" eaLnBrk="1" hangingPunct="1">
              <a:buFontTx/>
              <a:buNone/>
            </a:pPr>
            <a:endParaRPr lang="en-US" sz="2400" dirty="0" smtClean="0"/>
          </a:p>
          <a:p>
            <a:pPr marL="365125" indent="-365125" eaLnBrk="1" hangingPunct="1"/>
            <a:r>
              <a:rPr lang="en-US" sz="2400" dirty="0" smtClean="0"/>
              <a:t>de </a:t>
            </a:r>
            <a:r>
              <a:rPr lang="en-US" sz="2400" dirty="0" err="1" smtClean="0">
                <a:solidFill>
                  <a:srgbClr val="339933"/>
                </a:solidFill>
              </a:rPr>
              <a:t>Computadores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err="1" smtClean="0">
                <a:solidFill>
                  <a:srgbClr val="339933"/>
                </a:solidFill>
              </a:rPr>
              <a:t>portáteis</a:t>
            </a:r>
            <a:r>
              <a:rPr lang="en-US" sz="2400" dirty="0" smtClean="0"/>
              <a:t> : PDAs (Personal Digital Assistant), </a:t>
            </a:r>
            <a:r>
              <a:rPr lang="en-US" sz="2400" dirty="0" err="1" smtClean="0"/>
              <a:t>smartphone</a:t>
            </a:r>
            <a:r>
              <a:rPr lang="en-US" sz="2400" dirty="0" smtClean="0"/>
              <a:t>, tablet (</a:t>
            </a:r>
            <a:r>
              <a:rPr lang="en-US" sz="2400" dirty="0" err="1" smtClean="0"/>
              <a:t>iOs</a:t>
            </a:r>
            <a:r>
              <a:rPr lang="en-US" sz="2400" dirty="0" smtClean="0"/>
              <a:t>, Windows Mobile (Windows Phone), Android, </a:t>
            </a:r>
            <a:r>
              <a:rPr lang="en-US" sz="2400" dirty="0" err="1" smtClean="0"/>
              <a:t>BlackberryOS</a:t>
            </a:r>
            <a:r>
              <a:rPr lang="en-US" sz="2400" dirty="0" smtClean="0"/>
              <a:t>, </a:t>
            </a:r>
            <a:r>
              <a:rPr lang="en-US" sz="2400" dirty="0" err="1" smtClean="0"/>
              <a:t>Ubuntu</a:t>
            </a:r>
            <a:r>
              <a:rPr lang="en-US" sz="2400" dirty="0" smtClean="0"/>
              <a:t> Touch…)</a:t>
            </a:r>
          </a:p>
          <a:p>
            <a:pPr marL="365125" indent="-365125" eaLnBrk="1" hangingPunct="1"/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339933"/>
                </a:solidFill>
              </a:rPr>
              <a:t>Embarcados</a:t>
            </a:r>
            <a:r>
              <a:rPr lang="en-US" sz="2400" dirty="0" smtClean="0"/>
              <a:t>: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dispositivos</a:t>
            </a:r>
            <a:r>
              <a:rPr lang="en-US" sz="2400" dirty="0" smtClean="0"/>
              <a:t> </a:t>
            </a:r>
            <a:r>
              <a:rPr lang="en-US" sz="2400" dirty="0" err="1" smtClean="0"/>
              <a:t>dedicados</a:t>
            </a:r>
            <a:r>
              <a:rPr lang="en-US" sz="2400" dirty="0" smtClean="0"/>
              <a:t>,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considerados</a:t>
            </a:r>
            <a:r>
              <a:rPr lang="en-US" sz="2400" dirty="0" smtClean="0"/>
              <a:t> comps </a:t>
            </a:r>
            <a:r>
              <a:rPr lang="en-US" sz="2400" dirty="0" err="1" smtClean="0"/>
              <a:t>pois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aceitam</a:t>
            </a:r>
            <a:r>
              <a:rPr lang="en-US" sz="2400" dirty="0" smtClean="0"/>
              <a:t> </a:t>
            </a:r>
            <a:r>
              <a:rPr lang="en-US" sz="2400" dirty="0" err="1" smtClean="0"/>
              <a:t>sw</a:t>
            </a:r>
            <a:r>
              <a:rPr lang="en-US" sz="2400" dirty="0" smtClean="0"/>
              <a:t> </a:t>
            </a:r>
            <a:r>
              <a:rPr lang="en-US" sz="2400" dirty="0" err="1" smtClean="0"/>
              <a:t>instalado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usuário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TV, mp3, micro-</a:t>
            </a:r>
            <a:r>
              <a:rPr lang="en-US" sz="2400" dirty="0" err="1" smtClean="0"/>
              <a:t>ondas</a:t>
            </a:r>
            <a:r>
              <a:rPr lang="en-US" sz="2400" dirty="0" smtClean="0"/>
              <a:t>, etc. (</a:t>
            </a:r>
            <a:r>
              <a:rPr lang="en-US" sz="2400" dirty="0" err="1" smtClean="0"/>
              <a:t>QnX</a:t>
            </a:r>
            <a:r>
              <a:rPr lang="en-US" sz="2400" dirty="0" smtClean="0"/>
              <a:t>)</a:t>
            </a:r>
          </a:p>
          <a:p>
            <a:pPr marL="365125" indent="-365125" eaLnBrk="1" hangingPunct="1"/>
            <a:r>
              <a:rPr lang="en-US" sz="2400" dirty="0" smtClean="0"/>
              <a:t>de </a:t>
            </a:r>
            <a:r>
              <a:rPr lang="en-US" sz="2400" dirty="0" err="1" smtClean="0">
                <a:solidFill>
                  <a:srgbClr val="339933"/>
                </a:solidFill>
              </a:rPr>
              <a:t>Nós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339933"/>
                </a:solidFill>
              </a:rPr>
              <a:t>Sensores</a:t>
            </a:r>
            <a:r>
              <a:rPr lang="en-US" sz="2400" dirty="0" smtClean="0"/>
              <a:t>: </a:t>
            </a:r>
            <a:r>
              <a:rPr lang="en-US" sz="2400" dirty="0" err="1" smtClean="0"/>
              <a:t>pqnos</a:t>
            </a:r>
            <a:r>
              <a:rPr lang="en-US" sz="2400" dirty="0" smtClean="0"/>
              <a:t> comps </a:t>
            </a:r>
            <a:r>
              <a:rPr lang="en-US" sz="2400" dirty="0" err="1" smtClean="0"/>
              <a:t>dedicados</a:t>
            </a:r>
            <a:r>
              <a:rPr lang="en-US" sz="2400" dirty="0" smtClean="0"/>
              <a:t> com </a:t>
            </a:r>
            <a:r>
              <a:rPr lang="en-US" sz="2400" dirty="0" err="1" smtClean="0"/>
              <a:t>bateria</a:t>
            </a:r>
            <a:r>
              <a:rPr lang="en-US" sz="2400" dirty="0" smtClean="0"/>
              <a:t> (</a:t>
            </a:r>
            <a:r>
              <a:rPr lang="en-US" sz="2400" dirty="0" err="1" smtClean="0"/>
              <a:t>TinyOS</a:t>
            </a:r>
            <a:r>
              <a:rPr lang="en-US" sz="2400" dirty="0" smtClean="0"/>
              <a:t>).</a:t>
            </a:r>
          </a:p>
          <a:p>
            <a:pPr marL="365125" indent="-365125" eaLnBrk="1" hangingPunct="1"/>
            <a:r>
              <a:rPr lang="en-US" sz="2400" dirty="0" smtClean="0"/>
              <a:t>de </a:t>
            </a:r>
            <a:r>
              <a:rPr lang="en-US" sz="2400" dirty="0" smtClean="0">
                <a:solidFill>
                  <a:srgbClr val="339933"/>
                </a:solidFill>
              </a:rPr>
              <a:t>Tempo-real</a:t>
            </a:r>
            <a:r>
              <a:rPr lang="en-US" sz="2400" dirty="0" smtClean="0"/>
              <a:t>: </a:t>
            </a:r>
            <a:r>
              <a:rPr lang="en-US" sz="2400" dirty="0" err="1" smtClean="0"/>
              <a:t>crítico</a:t>
            </a:r>
            <a:r>
              <a:rPr lang="en-US" sz="2400" dirty="0" smtClean="0"/>
              <a:t>  (Hard RT)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(Soft RT: </a:t>
            </a:r>
            <a:r>
              <a:rPr lang="en-US" sz="2400" dirty="0" err="1" smtClean="0"/>
              <a:t>descumprimento</a:t>
            </a:r>
            <a:r>
              <a:rPr lang="en-US" sz="2400" dirty="0" smtClean="0"/>
              <a:t> </a:t>
            </a:r>
            <a:r>
              <a:rPr lang="en-US" sz="2400" dirty="0" err="1" smtClean="0"/>
              <a:t>ocasional</a:t>
            </a:r>
            <a:r>
              <a:rPr lang="en-US" sz="2400" dirty="0" smtClean="0"/>
              <a:t> de </a:t>
            </a:r>
            <a:r>
              <a:rPr lang="en-US" sz="2400" dirty="0" err="1" smtClean="0"/>
              <a:t>prazo</a:t>
            </a:r>
            <a:r>
              <a:rPr lang="en-US" sz="2400" dirty="0" smtClean="0"/>
              <a:t> é </a:t>
            </a:r>
            <a:r>
              <a:rPr lang="en-US" sz="2400" dirty="0" err="1" smtClean="0"/>
              <a:t>aceitável</a:t>
            </a:r>
            <a:r>
              <a:rPr lang="en-US" sz="2400" dirty="0" smtClean="0"/>
              <a:t>) (</a:t>
            </a:r>
            <a:r>
              <a:rPr lang="en-US" sz="2400" dirty="0" err="1" smtClean="0"/>
              <a:t>QnX</a:t>
            </a:r>
            <a:r>
              <a:rPr lang="en-US" sz="2400" dirty="0" smtClean="0"/>
              <a:t>, </a:t>
            </a:r>
            <a:r>
              <a:rPr lang="en-US" sz="2400" dirty="0" err="1" smtClean="0"/>
              <a:t>RTLinux</a:t>
            </a:r>
            <a:r>
              <a:rPr lang="en-US" sz="2400" dirty="0" smtClean="0"/>
              <a:t>).</a:t>
            </a:r>
          </a:p>
          <a:p>
            <a:pPr marL="365125" indent="-365125" eaLnBrk="1" hangingPunct="1"/>
            <a:r>
              <a:rPr lang="en-US" sz="2400" dirty="0" smtClean="0"/>
              <a:t>de </a:t>
            </a:r>
            <a:r>
              <a:rPr lang="en-US" sz="2400" dirty="0" err="1" smtClean="0">
                <a:solidFill>
                  <a:srgbClr val="339933"/>
                </a:solidFill>
              </a:rPr>
              <a:t>Cartões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err="1" smtClean="0">
                <a:solidFill>
                  <a:srgbClr val="339933"/>
                </a:solidFill>
              </a:rPr>
              <a:t>Inteligentes</a:t>
            </a:r>
            <a:r>
              <a:rPr lang="en-US" sz="2400" dirty="0" smtClean="0"/>
              <a:t>: </a:t>
            </a:r>
            <a:r>
              <a:rPr lang="en-US" sz="2400" dirty="0" err="1" smtClean="0"/>
              <a:t>muita</a:t>
            </a:r>
            <a:r>
              <a:rPr lang="en-US" sz="2400" dirty="0" smtClean="0"/>
              <a:t> </a:t>
            </a:r>
            <a:r>
              <a:rPr lang="en-US" sz="2400" dirty="0" err="1" smtClean="0"/>
              <a:t>restrição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e </a:t>
            </a:r>
            <a:r>
              <a:rPr lang="en-US" sz="2400" dirty="0" err="1" smtClean="0"/>
              <a:t>energia</a:t>
            </a:r>
            <a:r>
              <a:rPr lang="en-US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863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1.5 - </a:t>
            </a:r>
            <a:r>
              <a:rPr lang="en-US" sz="4000" dirty="0" err="1" smtClean="0">
                <a:solidFill>
                  <a:schemeClr val="tx1"/>
                </a:solidFill>
              </a:rPr>
              <a:t>Conceitos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introdutórios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sobre</a:t>
            </a:r>
            <a:r>
              <a:rPr lang="en-US" sz="4000" dirty="0" smtClean="0">
                <a:solidFill>
                  <a:schemeClr val="tx1"/>
                </a:solidFill>
              </a:rPr>
              <a:t> SOs  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079773"/>
            <a:ext cx="8569325" cy="55895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Processo</a:t>
            </a:r>
            <a:r>
              <a:rPr lang="en-US" sz="2400" dirty="0" smtClean="0"/>
              <a:t>:</a:t>
            </a:r>
            <a:r>
              <a:rPr lang="en-US" sz="2800" dirty="0" smtClean="0"/>
              <a:t>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execução</a:t>
            </a:r>
            <a:r>
              <a:rPr lang="en-US" sz="2400" dirty="0" smtClean="0"/>
              <a:t>.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 de tempo </a:t>
            </a:r>
            <a:r>
              <a:rPr lang="en-US" sz="2400" dirty="0" err="1" smtClean="0"/>
              <a:t>compartilhado</a:t>
            </a:r>
            <a:r>
              <a:rPr lang="en-US" sz="2400" dirty="0" smtClean="0"/>
              <a:t>: </a:t>
            </a:r>
            <a:r>
              <a:rPr lang="en-US" sz="2400" dirty="0" err="1" smtClean="0"/>
              <a:t>quando</a:t>
            </a:r>
            <a:r>
              <a:rPr lang="en-US" sz="2400" dirty="0" smtClean="0"/>
              <a:t> </a:t>
            </a:r>
            <a:r>
              <a:rPr lang="en-US" sz="2400" dirty="0" err="1" smtClean="0"/>
              <a:t>excede</a:t>
            </a:r>
            <a:r>
              <a:rPr lang="en-US" sz="2400" dirty="0" smtClean="0"/>
              <a:t> o tempo, </a:t>
            </a:r>
            <a:r>
              <a:rPr lang="en-US" sz="2400" dirty="0" err="1" smtClean="0"/>
              <a:t>outro</a:t>
            </a:r>
            <a:r>
              <a:rPr lang="en-US" sz="2400" dirty="0" smtClean="0"/>
              <a:t> </a:t>
            </a:r>
            <a:r>
              <a:rPr lang="en-US" sz="2400" dirty="0" err="1" smtClean="0"/>
              <a:t>processo</a:t>
            </a:r>
            <a:r>
              <a:rPr lang="en-US" sz="2400" dirty="0" smtClean="0"/>
              <a:t> </a:t>
            </a:r>
            <a:r>
              <a:rPr lang="en-US" sz="2400" dirty="0" err="1" smtClean="0"/>
              <a:t>ganha</a:t>
            </a:r>
            <a:r>
              <a:rPr lang="en-US" sz="2400" dirty="0" smtClean="0"/>
              <a:t> o </a:t>
            </a:r>
            <a:r>
              <a:rPr lang="en-US" sz="2400" dirty="0" err="1" smtClean="0"/>
              <a:t>processador</a:t>
            </a:r>
            <a:r>
              <a:rPr lang="en-US" sz="2400" dirty="0" smtClean="0"/>
              <a:t>, </a:t>
            </a:r>
            <a:r>
              <a:rPr lang="en-US" sz="2400" dirty="0" err="1" smtClean="0"/>
              <a:t>seu</a:t>
            </a:r>
            <a:r>
              <a:rPr lang="en-US" sz="2400" dirty="0" smtClean="0"/>
              <a:t> </a:t>
            </a:r>
            <a:r>
              <a:rPr lang="en-US" sz="2400" dirty="0" err="1" smtClean="0"/>
              <a:t>contexto</a:t>
            </a:r>
            <a:r>
              <a:rPr lang="en-US" sz="2400" dirty="0" smtClean="0"/>
              <a:t> é salvo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voltar</a:t>
            </a:r>
            <a:r>
              <a:rPr lang="en-US" sz="2400" dirty="0" smtClean="0"/>
              <a:t> no </a:t>
            </a:r>
            <a:r>
              <a:rPr lang="en-US" sz="2400" dirty="0" err="1" smtClean="0"/>
              <a:t>ponto</a:t>
            </a:r>
            <a:r>
              <a:rPr lang="en-US" sz="2400" dirty="0" smtClean="0"/>
              <a:t> </a:t>
            </a:r>
            <a:r>
              <a:rPr lang="en-US" sz="2400" dirty="0" err="1" smtClean="0"/>
              <a:t>onde</a:t>
            </a:r>
            <a:r>
              <a:rPr lang="en-US" sz="2400" dirty="0" smtClean="0"/>
              <a:t> </a:t>
            </a:r>
            <a:r>
              <a:rPr lang="en-US" sz="2400" dirty="0" err="1" smtClean="0"/>
              <a:t>foi</a:t>
            </a:r>
            <a:r>
              <a:rPr lang="en-US" sz="2400" dirty="0" smtClean="0"/>
              <a:t> </a:t>
            </a:r>
            <a:r>
              <a:rPr lang="en-US" sz="2400" dirty="0" err="1" smtClean="0"/>
              <a:t>interrompido</a:t>
            </a:r>
            <a:r>
              <a:rPr lang="en-US" sz="2400" dirty="0" smtClean="0"/>
              <a:t>. É um </a:t>
            </a:r>
            <a:r>
              <a:rPr lang="en-US" sz="2400" dirty="0" err="1" smtClean="0"/>
              <a:t>conteiner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armazena</a:t>
            </a:r>
            <a:r>
              <a:rPr lang="en-US" sz="2400" dirty="0" smtClean="0"/>
              <a:t> as </a:t>
            </a:r>
            <a:r>
              <a:rPr lang="en-US" sz="2400" dirty="0" err="1" smtClean="0"/>
              <a:t>informações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necessárias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executar</a:t>
            </a:r>
            <a:r>
              <a:rPr lang="en-US" sz="2400" dirty="0" smtClean="0"/>
              <a:t> um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.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endParaRPr lang="en-US" sz="2400" dirty="0" smtClean="0">
              <a:solidFill>
                <a:srgbClr val="990033"/>
              </a:solidFill>
            </a:endParaRPr>
          </a:p>
          <a:p>
            <a:pPr eaLnBrk="1" hangingPunct="1">
              <a:buFontTx/>
              <a:buNone/>
            </a:pPr>
            <a:r>
              <a:rPr lang="en-US" sz="2400" dirty="0" err="1" smtClean="0">
                <a:solidFill>
                  <a:srgbClr val="339933"/>
                </a:solidFill>
              </a:rPr>
              <a:t>Espaço</a:t>
            </a:r>
            <a:r>
              <a:rPr lang="en-US" sz="2400" dirty="0" smtClean="0">
                <a:solidFill>
                  <a:srgbClr val="339933"/>
                </a:solidFill>
              </a:rPr>
              <a:t> de </a:t>
            </a:r>
            <a:r>
              <a:rPr lang="en-US" sz="2400" dirty="0" err="1" smtClean="0">
                <a:solidFill>
                  <a:srgbClr val="339933"/>
                </a:solidFill>
              </a:rPr>
              <a:t>endereçamento</a:t>
            </a:r>
            <a:r>
              <a:rPr lang="en-US" sz="2400" dirty="0" smtClean="0">
                <a:solidFill>
                  <a:srgbClr val="339933"/>
                </a:solidFill>
              </a:rPr>
              <a:t>:</a:t>
            </a:r>
            <a:r>
              <a:rPr lang="en-US" sz="2800" dirty="0" smtClean="0">
                <a:solidFill>
                  <a:srgbClr val="339933"/>
                </a:solidFill>
              </a:rPr>
              <a:t> </a:t>
            </a:r>
            <a:r>
              <a:rPr lang="en-US" sz="2400" dirty="0" err="1" smtClean="0"/>
              <a:t>lista</a:t>
            </a:r>
            <a:r>
              <a:rPr lang="en-US" sz="2400" dirty="0" smtClean="0"/>
              <a:t> de </a:t>
            </a:r>
            <a:r>
              <a:rPr lang="en-US" sz="2400" dirty="0" err="1" smtClean="0"/>
              <a:t>posições</a:t>
            </a:r>
            <a:r>
              <a:rPr lang="en-US" sz="2400" dirty="0" smtClean="0"/>
              <a:t> de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</a:t>
            </a:r>
            <a:r>
              <a:rPr lang="en-US" sz="2400" dirty="0" err="1" smtClean="0"/>
              <a:t>associada</a:t>
            </a:r>
            <a:r>
              <a:rPr lang="en-US" sz="2400" dirty="0" smtClean="0"/>
              <a:t> </a:t>
            </a:r>
            <a:r>
              <a:rPr lang="en-US" sz="2400" dirty="0" err="1" smtClean="0"/>
              <a:t>ao</a:t>
            </a:r>
            <a:r>
              <a:rPr lang="en-US" sz="2400" dirty="0" smtClean="0"/>
              <a:t> </a:t>
            </a:r>
            <a:r>
              <a:rPr lang="en-US" sz="2400" dirty="0" err="1" smtClean="0"/>
              <a:t>processo</a:t>
            </a:r>
            <a:r>
              <a:rPr lang="en-US" sz="2400" dirty="0" smtClean="0"/>
              <a:t>. </a:t>
            </a:r>
            <a:r>
              <a:rPr lang="en-US" sz="2400" dirty="0" err="1" smtClean="0"/>
              <a:t>Contém</a:t>
            </a:r>
            <a:r>
              <a:rPr lang="en-US" sz="2400" dirty="0" smtClean="0"/>
              <a:t> o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 </a:t>
            </a:r>
            <a:r>
              <a:rPr lang="en-US" sz="2400" dirty="0" err="1" smtClean="0"/>
              <a:t>executável</a:t>
            </a:r>
            <a:r>
              <a:rPr lang="en-US" sz="2400" dirty="0" smtClean="0"/>
              <a:t>, </a:t>
            </a:r>
            <a:r>
              <a:rPr lang="en-US" sz="2400" dirty="0" err="1" smtClean="0"/>
              <a:t>os</a:t>
            </a:r>
            <a:r>
              <a:rPr lang="en-US" sz="2400" dirty="0" smtClean="0"/>
              <a:t> dados do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 e </a:t>
            </a:r>
            <a:r>
              <a:rPr lang="en-US" sz="2400" dirty="0" err="1" smtClean="0"/>
              <a:t>sua</a:t>
            </a:r>
            <a:r>
              <a:rPr lang="en-US" sz="2400" dirty="0" smtClean="0"/>
              <a:t> </a:t>
            </a:r>
            <a:r>
              <a:rPr lang="en-US" sz="2400" dirty="0" err="1" smtClean="0"/>
              <a:t>pilha</a:t>
            </a:r>
            <a:r>
              <a:rPr lang="en-US" sz="2400" dirty="0" smtClean="0"/>
              <a:t>. </a:t>
            </a:r>
            <a:r>
              <a:rPr lang="en-US" sz="2400" dirty="0" err="1" smtClean="0"/>
              <a:t>Pode</a:t>
            </a:r>
            <a:r>
              <a:rPr lang="en-US" sz="2400" dirty="0" smtClean="0"/>
              <a:t> ser </a:t>
            </a:r>
            <a:r>
              <a:rPr lang="en-US" sz="2400" dirty="0" err="1" smtClean="0"/>
              <a:t>maior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a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</a:t>
            </a:r>
            <a:r>
              <a:rPr lang="en-US" sz="2400" dirty="0" err="1" smtClean="0"/>
              <a:t>física</a:t>
            </a:r>
            <a:r>
              <a:rPr lang="en-US" sz="2400" dirty="0" smtClean="0"/>
              <a:t>.</a:t>
            </a:r>
            <a:endParaRPr lang="en-US" sz="2400" dirty="0" smtClean="0">
              <a:solidFill>
                <a:srgbClr val="990033"/>
              </a:solidFill>
            </a:endParaRPr>
          </a:p>
          <a:p>
            <a:pPr eaLnBrk="1" hangingPunct="1">
              <a:buFontTx/>
              <a:buNone/>
            </a:pPr>
            <a:r>
              <a:rPr lang="en-US" sz="2400" dirty="0" smtClean="0">
                <a:solidFill>
                  <a:srgbClr val="339933"/>
                </a:solidFill>
              </a:rPr>
              <a:t>UID:</a:t>
            </a:r>
            <a:r>
              <a:rPr lang="en-US" sz="2800" dirty="0" smtClean="0">
                <a:solidFill>
                  <a:srgbClr val="339933"/>
                </a:solidFill>
              </a:rPr>
              <a:t> </a:t>
            </a:r>
            <a:r>
              <a:rPr lang="en-US" sz="2400" dirty="0" smtClean="0"/>
              <a:t>User identification – </a:t>
            </a:r>
            <a:r>
              <a:rPr lang="en-US" sz="2400" dirty="0" err="1" smtClean="0"/>
              <a:t>identificação</a:t>
            </a:r>
            <a:r>
              <a:rPr lang="en-US" sz="2400" dirty="0" smtClean="0"/>
              <a:t> </a:t>
            </a:r>
            <a:r>
              <a:rPr lang="en-US" sz="2400" dirty="0" err="1" smtClean="0"/>
              <a:t>atribuída</a:t>
            </a:r>
            <a:r>
              <a:rPr lang="en-US" sz="2400" dirty="0" smtClean="0"/>
              <a:t> </a:t>
            </a:r>
            <a:r>
              <a:rPr lang="en-US" sz="2400" dirty="0" err="1" smtClean="0"/>
              <a:t>pelo</a:t>
            </a:r>
            <a:r>
              <a:rPr lang="en-US" sz="2400" dirty="0" smtClean="0"/>
              <a:t> </a:t>
            </a:r>
            <a:r>
              <a:rPr lang="en-US" sz="2400" dirty="0" err="1" smtClean="0"/>
              <a:t>administrador</a:t>
            </a:r>
            <a:r>
              <a:rPr lang="en-US" sz="2400" dirty="0" smtClean="0"/>
              <a:t> do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; um </a:t>
            </a:r>
            <a:r>
              <a:rPr lang="en-US" sz="2400" dirty="0" err="1" smtClean="0"/>
              <a:t>processo</a:t>
            </a:r>
            <a:r>
              <a:rPr lang="en-US" sz="2400" dirty="0" smtClean="0"/>
              <a:t> </a:t>
            </a:r>
            <a:r>
              <a:rPr lang="en-US" sz="2400" dirty="0" err="1" smtClean="0"/>
              <a:t>iniciado</a:t>
            </a:r>
            <a:r>
              <a:rPr lang="en-US" sz="2400" dirty="0" smtClean="0"/>
              <a:t> tem </a:t>
            </a:r>
            <a:r>
              <a:rPr lang="en-US" sz="2400" dirty="0" err="1" smtClean="0"/>
              <a:t>uma</a:t>
            </a:r>
            <a:r>
              <a:rPr lang="en-US" sz="2400" dirty="0" smtClean="0"/>
              <a:t> UID de </a:t>
            </a:r>
            <a:r>
              <a:rPr lang="en-US" sz="2400" dirty="0" err="1" smtClean="0"/>
              <a:t>quem</a:t>
            </a:r>
            <a:r>
              <a:rPr lang="en-US" sz="2400" dirty="0" smtClean="0"/>
              <a:t> o </a:t>
            </a:r>
            <a:r>
              <a:rPr lang="en-US" sz="2400" dirty="0" err="1" smtClean="0"/>
              <a:t>iniciou</a:t>
            </a:r>
            <a:r>
              <a:rPr lang="en-US" sz="2400" dirty="0" smtClean="0"/>
              <a:t> e a </a:t>
            </a:r>
            <a:r>
              <a:rPr lang="en-US" sz="2400" dirty="0" smtClean="0">
                <a:solidFill>
                  <a:srgbClr val="339933"/>
                </a:solidFill>
              </a:rPr>
              <a:t>GID:</a:t>
            </a:r>
            <a:r>
              <a:rPr lang="en-US" sz="2800" dirty="0" smtClean="0"/>
              <a:t> </a:t>
            </a:r>
            <a:r>
              <a:rPr lang="en-US" sz="2400" dirty="0" smtClean="0"/>
              <a:t>Group identification – </a:t>
            </a:r>
            <a:r>
              <a:rPr lang="en-US" sz="2400" dirty="0" err="1" smtClean="0"/>
              <a:t>usuários</a:t>
            </a:r>
            <a:r>
              <a:rPr lang="en-US" sz="2400" dirty="0" smtClean="0"/>
              <a:t> </a:t>
            </a:r>
            <a:r>
              <a:rPr lang="en-US" sz="2400" dirty="0" err="1" smtClean="0"/>
              <a:t>podem</a:t>
            </a:r>
            <a:r>
              <a:rPr lang="en-US" sz="2400" dirty="0" smtClean="0"/>
              <a:t> ser </a:t>
            </a:r>
            <a:r>
              <a:rPr lang="en-US" sz="2400" dirty="0" err="1" smtClean="0"/>
              <a:t>membros</a:t>
            </a:r>
            <a:r>
              <a:rPr lang="en-US" sz="2400" dirty="0" smtClean="0"/>
              <a:t> de </a:t>
            </a:r>
            <a:r>
              <a:rPr lang="en-US" sz="2400" dirty="0" err="1" smtClean="0"/>
              <a:t>grupos</a:t>
            </a:r>
            <a:r>
              <a:rPr lang="en-US" sz="24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88640"/>
            <a:ext cx="7772400" cy="863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Conceitos</a:t>
            </a:r>
            <a:r>
              <a:rPr lang="en-US" sz="4000" dirty="0" smtClean="0">
                <a:solidFill>
                  <a:schemeClr val="tx1"/>
                </a:solidFill>
              </a:rPr>
              <a:t>: </a:t>
            </a:r>
            <a:r>
              <a:rPr lang="en-US" sz="4000" dirty="0" err="1" smtClean="0">
                <a:solidFill>
                  <a:schemeClr val="tx1"/>
                </a:solidFill>
              </a:rPr>
              <a:t>Processos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55299" name="Rectangle 5"/>
          <p:cNvSpPr>
            <a:spLocks noChangeArrowheads="1"/>
          </p:cNvSpPr>
          <p:nvPr/>
        </p:nvSpPr>
        <p:spPr bwMode="auto">
          <a:xfrm>
            <a:off x="323528" y="1124744"/>
            <a:ext cx="84248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dirty="0" err="1">
                <a:solidFill>
                  <a:srgbClr val="339933"/>
                </a:solidFill>
              </a:rPr>
              <a:t>Tabela</a:t>
            </a:r>
            <a:r>
              <a:rPr lang="en-US" dirty="0">
                <a:solidFill>
                  <a:srgbClr val="339933"/>
                </a:solidFill>
              </a:rPr>
              <a:t> de </a:t>
            </a:r>
            <a:r>
              <a:rPr lang="en-US" dirty="0" err="1">
                <a:solidFill>
                  <a:srgbClr val="339933"/>
                </a:solidFill>
              </a:rPr>
              <a:t>processos</a:t>
            </a:r>
            <a:r>
              <a:rPr lang="en-US" dirty="0">
                <a:solidFill>
                  <a:srgbClr val="339933"/>
                </a:solidFill>
              </a:rPr>
              <a:t>: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relativas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, </a:t>
            </a:r>
            <a:r>
              <a:rPr lang="en-US" dirty="0" err="1"/>
              <a:t>exceto</a:t>
            </a:r>
            <a:r>
              <a:rPr lang="en-US" dirty="0"/>
              <a:t> o </a:t>
            </a:r>
            <a:r>
              <a:rPr lang="en-US" dirty="0" err="1"/>
              <a:t>conteúdo</a:t>
            </a:r>
            <a:r>
              <a:rPr lang="en-US" dirty="0"/>
              <a:t> do </a:t>
            </a:r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endereçamento</a:t>
            </a:r>
            <a:r>
              <a:rPr lang="en-US" dirty="0"/>
              <a:t>, </a:t>
            </a:r>
            <a:r>
              <a:rPr lang="en-US" dirty="0" err="1"/>
              <a:t>incluindo</a:t>
            </a:r>
            <a:r>
              <a:rPr lang="en-US" dirty="0"/>
              <a:t> </a:t>
            </a:r>
            <a:r>
              <a:rPr lang="en-US" dirty="0" err="1"/>
              <a:t>registradores</a:t>
            </a:r>
            <a:r>
              <a:rPr lang="en-US" dirty="0"/>
              <a:t>,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arquivos</a:t>
            </a:r>
            <a:r>
              <a:rPr lang="en-US" dirty="0"/>
              <a:t> </a:t>
            </a:r>
            <a:r>
              <a:rPr lang="en-US" dirty="0" err="1"/>
              <a:t>abertos</a:t>
            </a:r>
            <a:r>
              <a:rPr lang="en-US" dirty="0"/>
              <a:t>, e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necessárias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a </a:t>
            </a:r>
            <a:r>
              <a:rPr lang="en-US" dirty="0" err="1"/>
              <a:t>execução</a:t>
            </a:r>
            <a:r>
              <a:rPr lang="en-US" dirty="0"/>
              <a:t>. Um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filhos</a:t>
            </a:r>
            <a:r>
              <a:rPr lang="en-US" dirty="0"/>
              <a:t>.</a:t>
            </a:r>
          </a:p>
        </p:txBody>
      </p:sp>
      <p:pic>
        <p:nvPicPr>
          <p:cNvPr id="55300" name="Picture 1"/>
          <p:cNvPicPr>
            <a:picLocks noChangeAspect="1" noChangeArrowheads="1"/>
          </p:cNvPicPr>
          <p:nvPr/>
        </p:nvPicPr>
        <p:blipFill>
          <a:blip r:embed="rId3" cstate="print"/>
          <a:srcRect l="2138" t="5434" r="2544" b="4807"/>
          <a:stretch>
            <a:fillRect/>
          </a:stretch>
        </p:blipFill>
        <p:spPr bwMode="auto">
          <a:xfrm>
            <a:off x="1116013" y="3198639"/>
            <a:ext cx="6391275" cy="361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11525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Conceitos</a:t>
            </a:r>
            <a:r>
              <a:rPr lang="en-US" sz="4000" dirty="0" smtClean="0">
                <a:solidFill>
                  <a:schemeClr val="tx1"/>
                </a:solidFill>
              </a:rPr>
              <a:t>: </a:t>
            </a:r>
            <a:r>
              <a:rPr lang="en-US" sz="4000" dirty="0" err="1" smtClean="0">
                <a:solidFill>
                  <a:schemeClr val="tx1"/>
                </a:solidFill>
              </a:rPr>
              <a:t>Arquivos</a:t>
            </a:r>
            <a:r>
              <a:rPr lang="en-US" sz="4000" dirty="0" smtClean="0">
                <a:solidFill>
                  <a:schemeClr val="tx1"/>
                </a:solidFill>
              </a:rPr>
              <a:t> (1)</a:t>
            </a: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323528" y="5561013"/>
            <a:ext cx="8424863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9388" indent="-179388">
              <a:spcBef>
                <a:spcPct val="20000"/>
              </a:spcBef>
            </a:pPr>
            <a:r>
              <a:rPr lang="en-US" dirty="0" err="1">
                <a:solidFill>
                  <a:srgbClr val="339933"/>
                </a:solidFill>
              </a:rPr>
              <a:t>Diretórios</a:t>
            </a:r>
            <a:r>
              <a:rPr lang="en-US" dirty="0">
                <a:solidFill>
                  <a:srgbClr val="339933"/>
                </a:solidFill>
              </a:rPr>
              <a:t>: </a:t>
            </a:r>
            <a:r>
              <a:rPr lang="en-US" dirty="0" err="1"/>
              <a:t>modo</a:t>
            </a:r>
            <a:r>
              <a:rPr lang="en-US" dirty="0"/>
              <a:t> de </a:t>
            </a:r>
            <a:r>
              <a:rPr lang="en-US" dirty="0" err="1"/>
              <a:t>agrupar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. </a:t>
            </a:r>
            <a:r>
              <a:rPr lang="en-US" dirty="0" err="1"/>
              <a:t>Formam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hierarquia</a:t>
            </a:r>
            <a:r>
              <a:rPr lang="en-US" dirty="0"/>
              <a:t>; </a:t>
            </a:r>
            <a:r>
              <a:rPr lang="en-US" dirty="0" err="1"/>
              <a:t>utilizam</a:t>
            </a:r>
            <a:r>
              <a:rPr lang="en-US" dirty="0"/>
              <a:t> </a:t>
            </a:r>
            <a:r>
              <a:rPr lang="en-US" dirty="0" err="1"/>
              <a:t>chamadas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manipular</a:t>
            </a:r>
            <a:r>
              <a:rPr lang="en-US" dirty="0"/>
              <a:t> a </a:t>
            </a:r>
            <a:r>
              <a:rPr lang="en-US" dirty="0" err="1"/>
              <a:t>hierarquia</a:t>
            </a:r>
            <a:r>
              <a:rPr lang="en-US" dirty="0"/>
              <a:t>.</a:t>
            </a:r>
          </a:p>
        </p:txBody>
      </p:sp>
      <p:pic>
        <p:nvPicPr>
          <p:cNvPr id="56324" name="Picture 1"/>
          <p:cNvPicPr>
            <a:picLocks noChangeAspect="1" noChangeArrowheads="1"/>
          </p:cNvPicPr>
          <p:nvPr/>
        </p:nvPicPr>
        <p:blipFill>
          <a:blip r:embed="rId3" cstate="print"/>
          <a:srcRect l="1518" t="2036" r="970" b="2206"/>
          <a:stretch>
            <a:fillRect/>
          </a:stretch>
        </p:blipFill>
        <p:spPr bwMode="auto">
          <a:xfrm>
            <a:off x="1907704" y="1484784"/>
            <a:ext cx="6407150" cy="399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1520" y="980728"/>
            <a:ext cx="8424863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9388" indent="-179388">
              <a:spcBef>
                <a:spcPct val="20000"/>
              </a:spcBef>
            </a:pPr>
            <a:r>
              <a:rPr lang="en-US" dirty="0" err="1" smtClean="0">
                <a:solidFill>
                  <a:srgbClr val="339933"/>
                </a:solidFill>
              </a:rPr>
              <a:t>Sistema</a:t>
            </a:r>
            <a:r>
              <a:rPr lang="en-US" dirty="0" smtClean="0">
                <a:solidFill>
                  <a:srgbClr val="339933"/>
                </a:solidFill>
              </a:rPr>
              <a:t> de </a:t>
            </a:r>
            <a:r>
              <a:rPr lang="en-US" dirty="0" err="1" smtClean="0">
                <a:solidFill>
                  <a:srgbClr val="339933"/>
                </a:solidFill>
              </a:rPr>
              <a:t>Arquivos</a:t>
            </a:r>
            <a:r>
              <a:rPr lang="en-US" dirty="0" smtClean="0">
                <a:solidFill>
                  <a:srgbClr val="339933"/>
                </a:solidFill>
              </a:rPr>
              <a:t>: </a:t>
            </a:r>
            <a:r>
              <a:rPr lang="en-US" dirty="0" err="1" smtClean="0"/>
              <a:t>fornece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claro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manipular</a:t>
            </a:r>
            <a:r>
              <a:rPr lang="en-US" dirty="0" smtClean="0"/>
              <a:t> </a:t>
            </a:r>
            <a:r>
              <a:rPr lang="en-US" dirty="0" err="1" smtClean="0"/>
              <a:t>arquivos</a:t>
            </a:r>
            <a:r>
              <a:rPr lang="en-US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7772400" cy="863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Conceitos</a:t>
            </a:r>
            <a:r>
              <a:rPr lang="en-US" sz="4000" dirty="0" smtClean="0">
                <a:solidFill>
                  <a:schemeClr val="tx1"/>
                </a:solidFill>
              </a:rPr>
              <a:t>: </a:t>
            </a:r>
            <a:r>
              <a:rPr lang="en-US" sz="4000" dirty="0" err="1" smtClean="0">
                <a:solidFill>
                  <a:schemeClr val="tx1"/>
                </a:solidFill>
              </a:rPr>
              <a:t>Arquivos</a:t>
            </a:r>
            <a:r>
              <a:rPr lang="en-US" sz="4000" dirty="0" smtClean="0">
                <a:solidFill>
                  <a:schemeClr val="tx1"/>
                </a:solidFill>
              </a:rPr>
              <a:t> (2)</a:t>
            </a:r>
          </a:p>
        </p:txBody>
      </p:sp>
      <p:sp>
        <p:nvSpPr>
          <p:cNvPr id="57347" name="Text Box 5"/>
          <p:cNvSpPr txBox="1">
            <a:spLocks noChangeArrowheads="1"/>
          </p:cNvSpPr>
          <p:nvPr/>
        </p:nvSpPr>
        <p:spPr bwMode="auto">
          <a:xfrm>
            <a:off x="395288" y="1125538"/>
            <a:ext cx="84978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/>
              <a:t>Montagem no Linux permite relacionar sistema de arquivos que não estão agregados</a:t>
            </a:r>
          </a:p>
        </p:txBody>
      </p:sp>
      <p:pic>
        <p:nvPicPr>
          <p:cNvPr id="57348" name="Picture 1"/>
          <p:cNvPicPr>
            <a:picLocks noChangeAspect="1" noChangeArrowheads="1"/>
          </p:cNvPicPr>
          <p:nvPr/>
        </p:nvPicPr>
        <p:blipFill>
          <a:blip r:embed="rId3" cstate="print"/>
          <a:srcRect l="2657" t="2060" r="2802" b="2568"/>
          <a:stretch>
            <a:fillRect/>
          </a:stretch>
        </p:blipFill>
        <p:spPr bwMode="auto">
          <a:xfrm>
            <a:off x="2124075" y="1997075"/>
            <a:ext cx="4572000" cy="48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7772400" cy="863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Conceitos</a:t>
            </a:r>
            <a:r>
              <a:rPr lang="en-US" sz="4000" dirty="0" smtClean="0">
                <a:solidFill>
                  <a:schemeClr val="tx1"/>
                </a:solidFill>
              </a:rPr>
              <a:t>: Shell</a:t>
            </a:r>
          </a:p>
        </p:txBody>
      </p:sp>
      <p:sp>
        <p:nvSpPr>
          <p:cNvPr id="58371" name="Text Box 5"/>
          <p:cNvSpPr txBox="1">
            <a:spLocks noChangeArrowheads="1"/>
          </p:cNvSpPr>
          <p:nvPr/>
        </p:nvSpPr>
        <p:spPr bwMode="auto">
          <a:xfrm>
            <a:off x="395288" y="1125538"/>
            <a:ext cx="8497887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/>
              <a:t>Shell: interpretador de comandos – não é parte do SO, mas fornece a interface entre o usuário e o SO. No caso do Linux, quando um usuário se conecta, o </a:t>
            </a:r>
            <a:r>
              <a:rPr lang="pt-BR" dirty="0" err="1"/>
              <a:t>shell</a:t>
            </a:r>
            <a:r>
              <a:rPr lang="pt-BR" dirty="0"/>
              <a:t> é iniciado, emite um </a:t>
            </a:r>
            <a:r>
              <a:rPr lang="pt-BR" dirty="0" err="1"/>
              <a:t>caracter</a:t>
            </a:r>
            <a:r>
              <a:rPr lang="pt-BR" dirty="0"/>
              <a:t> padrão (</a:t>
            </a:r>
            <a:r>
              <a:rPr lang="pt-BR" dirty="0" err="1"/>
              <a:t>prompt</a:t>
            </a:r>
            <a:r>
              <a:rPr lang="pt-BR" dirty="0"/>
              <a:t>) e o usuário digita o comando.</a:t>
            </a:r>
          </a:p>
          <a:p>
            <a:pPr>
              <a:spcBef>
                <a:spcPct val="50000"/>
              </a:spcBef>
            </a:pPr>
            <a:r>
              <a:rPr lang="pt-BR" dirty="0"/>
              <a:t>O </a:t>
            </a:r>
            <a:r>
              <a:rPr lang="pt-BR" dirty="0" err="1"/>
              <a:t>shell</a:t>
            </a:r>
            <a:r>
              <a:rPr lang="pt-BR" dirty="0"/>
              <a:t> cria um processo filho para executar o comando</a:t>
            </a:r>
            <a:r>
              <a:rPr lang="pt-BR" dirty="0" smtClean="0"/>
              <a:t>.</a:t>
            </a:r>
          </a:p>
          <a:p>
            <a:pPr>
              <a:spcBef>
                <a:spcPct val="50000"/>
              </a:spcBef>
            </a:pPr>
            <a:r>
              <a:rPr lang="pt-BR" dirty="0" smtClean="0"/>
              <a:t>Enquanto o processo filho executa o </a:t>
            </a:r>
            <a:r>
              <a:rPr lang="pt-BR" dirty="0" err="1" smtClean="0"/>
              <a:t>shell</a:t>
            </a:r>
            <a:r>
              <a:rPr lang="pt-BR" dirty="0" smtClean="0"/>
              <a:t> espera. Quando termina, sinaliza ao </a:t>
            </a:r>
            <a:r>
              <a:rPr lang="pt-BR" dirty="0" err="1" smtClean="0"/>
              <a:t>shell</a:t>
            </a:r>
            <a:r>
              <a:rPr lang="pt-BR" dirty="0" smtClean="0"/>
              <a:t> que volta a emitir o </a:t>
            </a:r>
            <a:r>
              <a:rPr lang="pt-BR" dirty="0" err="1" smtClean="0"/>
              <a:t>prompt</a:t>
            </a:r>
            <a:r>
              <a:rPr lang="pt-BR" dirty="0" smtClean="0"/>
              <a:t>.</a:t>
            </a:r>
            <a:endParaRPr lang="pt-BR" dirty="0"/>
          </a:p>
          <a:p>
            <a:pPr>
              <a:spcBef>
                <a:spcPct val="50000"/>
              </a:spcBef>
            </a:pPr>
            <a:endParaRPr lang="pt-BR" dirty="0"/>
          </a:p>
          <a:p>
            <a:pPr>
              <a:spcBef>
                <a:spcPct val="50000"/>
              </a:spcBef>
            </a:pPr>
            <a:r>
              <a:rPr lang="pt-BR" dirty="0" smtClean="0"/>
              <a:t>Muitos </a:t>
            </a:r>
            <a:r>
              <a:rPr lang="pt-BR" dirty="0" err="1"/>
              <a:t>SOs</a:t>
            </a:r>
            <a:r>
              <a:rPr lang="pt-BR" dirty="0"/>
              <a:t> usam apenas </a:t>
            </a:r>
            <a:r>
              <a:rPr lang="pt-BR" dirty="0" smtClean="0"/>
              <a:t>uma </a:t>
            </a:r>
            <a:r>
              <a:rPr lang="pt-BR" dirty="0"/>
              <a:t>interface gráfica que faz o papel de um </a:t>
            </a:r>
            <a:r>
              <a:rPr lang="pt-BR" dirty="0" err="1"/>
              <a:t>shell</a:t>
            </a:r>
            <a:r>
              <a:rPr lang="pt-B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8569325" cy="10080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Por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que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estudar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Sistemas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Operacionais</a:t>
            </a:r>
            <a:r>
              <a:rPr lang="en-US" sz="4000" dirty="0" smtClean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84313"/>
            <a:ext cx="8280400" cy="5051425"/>
          </a:xfrm>
        </p:spPr>
        <p:txBody>
          <a:bodyPr/>
          <a:lstStyle/>
          <a:p>
            <a:pPr marL="533400" indent="-533400" eaLnBrk="1" hangingPunct="1">
              <a:buNone/>
            </a:pPr>
            <a:r>
              <a:rPr lang="en-US" sz="2400" dirty="0" err="1" smtClean="0"/>
              <a:t>Sistema</a:t>
            </a:r>
            <a:r>
              <a:rPr lang="en-US" sz="2400" dirty="0" smtClean="0"/>
              <a:t> </a:t>
            </a:r>
            <a:r>
              <a:rPr lang="en-US" sz="2400" dirty="0" err="1" smtClean="0"/>
              <a:t>Operacional</a:t>
            </a:r>
            <a:r>
              <a:rPr lang="en-US" sz="2400" dirty="0" smtClean="0"/>
              <a:t> </a:t>
            </a:r>
            <a:r>
              <a:rPr lang="en-US" sz="2400" dirty="0" err="1" smtClean="0"/>
              <a:t>básico</a:t>
            </a:r>
            <a:r>
              <a:rPr lang="en-US" sz="2400" dirty="0" smtClean="0"/>
              <a:t>: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</a:t>
            </a:r>
            <a:r>
              <a:rPr lang="en-US" sz="2400" dirty="0" err="1" smtClean="0"/>
              <a:t>fonte</a:t>
            </a:r>
            <a:r>
              <a:rPr lang="en-US" sz="2400" dirty="0" smtClean="0"/>
              <a:t> com </a:t>
            </a:r>
            <a:r>
              <a:rPr lang="en-US" sz="2400" dirty="0" err="1" smtClean="0"/>
              <a:t>aproximadamente</a:t>
            </a:r>
            <a:r>
              <a:rPr lang="en-US" sz="2400" dirty="0" smtClean="0"/>
              <a:t> 5.000.000 de </a:t>
            </a:r>
            <a:r>
              <a:rPr lang="en-US" sz="2400" dirty="0" err="1" smtClean="0"/>
              <a:t>linhas</a:t>
            </a:r>
            <a:r>
              <a:rPr lang="en-US" sz="2400" dirty="0" smtClean="0"/>
              <a:t> de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. (</a:t>
            </a:r>
            <a:r>
              <a:rPr lang="en-US" sz="2400" dirty="0" err="1" smtClean="0"/>
              <a:t>sem</a:t>
            </a:r>
            <a:r>
              <a:rPr lang="en-US" sz="2400" dirty="0" smtClean="0"/>
              <a:t> a GUI). </a:t>
            </a:r>
            <a:r>
              <a:rPr lang="en-US" sz="2400" dirty="0" err="1" smtClean="0"/>
              <a:t>Provavelmente</a:t>
            </a:r>
            <a:r>
              <a:rPr lang="en-US" sz="2400" dirty="0" smtClean="0"/>
              <a:t>, </a:t>
            </a:r>
            <a:r>
              <a:rPr lang="en-US" sz="2400" dirty="0" err="1" smtClean="0"/>
              <a:t>nenhum</a:t>
            </a:r>
            <a:r>
              <a:rPr lang="en-US" sz="2400" dirty="0" smtClean="0"/>
              <a:t> </a:t>
            </a:r>
            <a:r>
              <a:rPr lang="en-US" sz="2400" dirty="0" err="1" smtClean="0"/>
              <a:t>aluno</a:t>
            </a:r>
            <a:r>
              <a:rPr lang="en-US" sz="2400" dirty="0" smtClean="0"/>
              <a:t> </a:t>
            </a:r>
            <a:r>
              <a:rPr lang="en-US" sz="2400" dirty="0" err="1" smtClean="0"/>
              <a:t>vai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implementar</a:t>
            </a:r>
            <a:r>
              <a:rPr lang="en-US" sz="2400" dirty="0" smtClean="0"/>
              <a:t> um SO, </a:t>
            </a:r>
            <a:r>
              <a:rPr lang="en-US" sz="2400" dirty="0" err="1" smtClean="0"/>
              <a:t>então</a:t>
            </a:r>
            <a:r>
              <a:rPr lang="en-US" sz="2400" dirty="0" smtClean="0"/>
              <a:t> </a:t>
            </a:r>
            <a:r>
              <a:rPr lang="en-US" sz="2400" dirty="0" err="1" smtClean="0"/>
              <a:t>porque</a:t>
            </a:r>
            <a:r>
              <a:rPr lang="en-US" sz="2400" dirty="0" smtClean="0"/>
              <a:t> </a:t>
            </a:r>
            <a:r>
              <a:rPr lang="en-US" sz="2400" dirty="0" err="1" smtClean="0"/>
              <a:t>estudá</a:t>
            </a:r>
            <a:r>
              <a:rPr lang="en-US" sz="2400" dirty="0" smtClean="0"/>
              <a:t>-los?</a:t>
            </a:r>
          </a:p>
          <a:p>
            <a:pPr marL="533400" indent="-533400" eaLnBrk="1" hangingPunct="1">
              <a:buFontTx/>
              <a:buNone/>
            </a:pPr>
            <a:endParaRPr lang="en-US" sz="2400" dirty="0" smtClean="0"/>
          </a:p>
          <a:p>
            <a:pPr eaLnBrk="1" hangingPunct="1">
              <a:buFontTx/>
              <a:buAutoNum type="arabicParenR"/>
            </a:pPr>
            <a:r>
              <a:rPr lang="en-US" sz="2400" dirty="0" smtClean="0"/>
              <a:t>SOs </a:t>
            </a:r>
            <a:r>
              <a:rPr lang="en-US" sz="2400" dirty="0" err="1" smtClean="0"/>
              <a:t>contêm</a:t>
            </a:r>
            <a:r>
              <a:rPr lang="en-US" sz="2400" dirty="0" smtClean="0"/>
              <a:t> </a:t>
            </a:r>
            <a:r>
              <a:rPr lang="en-US" sz="2400" dirty="0" err="1" smtClean="0"/>
              <a:t>exemplos</a:t>
            </a:r>
            <a:r>
              <a:rPr lang="en-US" sz="2400" dirty="0" smtClean="0"/>
              <a:t> de </a:t>
            </a:r>
            <a:r>
              <a:rPr lang="en-US" sz="2400" dirty="0" err="1" smtClean="0"/>
              <a:t>muitas</a:t>
            </a:r>
            <a:r>
              <a:rPr lang="en-US" sz="2400" dirty="0" smtClean="0"/>
              <a:t> </a:t>
            </a:r>
            <a:r>
              <a:rPr lang="en-US" sz="2400" dirty="0" err="1" smtClean="0"/>
              <a:t>questões</a:t>
            </a:r>
            <a:r>
              <a:rPr lang="en-US" sz="2400" dirty="0" smtClean="0"/>
              <a:t> </a:t>
            </a:r>
            <a:r>
              <a:rPr lang="en-US" sz="2400" dirty="0" err="1" smtClean="0"/>
              <a:t>encontradas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programação</a:t>
            </a:r>
            <a:r>
              <a:rPr lang="en-US" sz="2400" dirty="0" smtClean="0"/>
              <a:t>: </a:t>
            </a:r>
            <a:r>
              <a:rPr lang="en-US" sz="2400" dirty="0" err="1" smtClean="0"/>
              <a:t>concorrência</a:t>
            </a:r>
            <a:r>
              <a:rPr lang="en-US" sz="2400" dirty="0" smtClean="0"/>
              <a:t>, </a:t>
            </a:r>
            <a:r>
              <a:rPr lang="en-US" sz="2400" dirty="0" err="1" smtClean="0"/>
              <a:t>distribuição</a:t>
            </a:r>
            <a:r>
              <a:rPr lang="en-US" sz="2400" dirty="0" smtClean="0"/>
              <a:t>, </a:t>
            </a:r>
            <a:r>
              <a:rPr lang="en-US" sz="2400" dirty="0" err="1" smtClean="0"/>
              <a:t>segurança</a:t>
            </a:r>
            <a:r>
              <a:rPr lang="en-US" sz="2400" dirty="0" smtClean="0"/>
              <a:t>, </a:t>
            </a:r>
            <a:r>
              <a:rPr lang="en-US" sz="2400" dirty="0" err="1" smtClean="0"/>
              <a:t>desempenho</a:t>
            </a:r>
            <a:r>
              <a:rPr lang="en-US" sz="2400" dirty="0" smtClean="0"/>
              <a:t>, </a:t>
            </a:r>
            <a:r>
              <a:rPr lang="en-US" sz="2400" dirty="0" err="1" smtClean="0"/>
              <a:t>eficiência</a:t>
            </a:r>
            <a:r>
              <a:rPr lang="en-US" sz="2400" dirty="0" smtClean="0"/>
              <a:t>;</a:t>
            </a:r>
          </a:p>
          <a:p>
            <a:pPr marL="533400" indent="-533400" eaLnBrk="1" hangingPunct="1">
              <a:buFontTx/>
              <a:buNone/>
            </a:pPr>
            <a:endParaRPr lang="en-US" sz="2400" dirty="0" smtClean="0"/>
          </a:p>
          <a:p>
            <a:pPr marL="400050" indent="-400050" eaLnBrk="1" hangingPunct="1">
              <a:buFontTx/>
              <a:buNone/>
            </a:pPr>
            <a:r>
              <a:rPr lang="en-US" sz="2400" dirty="0" smtClean="0"/>
              <a:t>2) </a:t>
            </a:r>
            <a:r>
              <a:rPr lang="en-US" sz="2400" dirty="0" err="1" smtClean="0"/>
              <a:t>Entendendo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o SO é </a:t>
            </a:r>
            <a:r>
              <a:rPr lang="en-US" sz="2400" dirty="0" err="1" smtClean="0"/>
              <a:t>implementado</a:t>
            </a:r>
            <a:r>
              <a:rPr lang="en-US" sz="2400" dirty="0" smtClean="0"/>
              <a:t> </a:t>
            </a:r>
            <a:r>
              <a:rPr lang="en-US" sz="2400" dirty="0" err="1" smtClean="0"/>
              <a:t>têm</a:t>
            </a:r>
            <a:r>
              <a:rPr lang="en-US" sz="2400" dirty="0" smtClean="0"/>
              <a:t>-se a </a:t>
            </a:r>
            <a:r>
              <a:rPr lang="en-US" sz="2400" dirty="0" err="1" smtClean="0"/>
              <a:t>percepção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projetar</a:t>
            </a:r>
            <a:r>
              <a:rPr lang="en-US" sz="2400" dirty="0" smtClean="0"/>
              <a:t> as </a:t>
            </a:r>
            <a:r>
              <a:rPr lang="en-US" sz="2400" dirty="0" err="1" smtClean="0"/>
              <a:t>soluções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devem</a:t>
            </a:r>
            <a:r>
              <a:rPr lang="en-US" sz="2400" dirty="0" smtClean="0"/>
              <a:t> </a:t>
            </a:r>
            <a:r>
              <a:rPr lang="en-US" sz="2400" dirty="0" err="1" smtClean="0"/>
              <a:t>rodar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cima</a:t>
            </a:r>
            <a:r>
              <a:rPr lang="en-US" sz="2400" dirty="0" smtClean="0"/>
              <a:t> dele;</a:t>
            </a:r>
          </a:p>
          <a:p>
            <a:pPr marL="533400" indent="-533400" eaLnBrk="1" hangingPunct="1">
              <a:buFontTx/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404664"/>
            <a:ext cx="7772400" cy="8747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1.6 - </a:t>
            </a:r>
            <a:r>
              <a:rPr lang="en-US" sz="4000" dirty="0" err="1" smtClean="0">
                <a:solidFill>
                  <a:schemeClr val="tx1"/>
                </a:solidFill>
              </a:rPr>
              <a:t>Chamadas</a:t>
            </a:r>
            <a:r>
              <a:rPr lang="en-US" sz="4000" dirty="0" smtClean="0">
                <a:solidFill>
                  <a:schemeClr val="tx1"/>
                </a:solidFill>
              </a:rPr>
              <a:t> de </a:t>
            </a:r>
            <a:r>
              <a:rPr lang="en-US" sz="4000" dirty="0" err="1" smtClean="0">
                <a:solidFill>
                  <a:schemeClr val="tx1"/>
                </a:solidFill>
              </a:rPr>
              <a:t>Sistema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700213"/>
            <a:ext cx="7772400" cy="42513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smtClean="0"/>
              <a:t>A interação entre o programa do usuário e o SO requer uma abstração para facilitar o acesso aos recursos. Os mecanismos reais são dependentes da máquina e são disponibilizadas rotinas para realizar as chamadas ao sistema via programa.</a:t>
            </a:r>
          </a:p>
          <a:p>
            <a:pPr eaLnBrk="1" hangingPunct="1">
              <a:buFontTx/>
              <a:buNone/>
            </a:pPr>
            <a:endParaRPr lang="en-US" sz="2400" smtClean="0"/>
          </a:p>
          <a:p>
            <a:pPr eaLnBrk="1" hangingPunct="1">
              <a:buFontTx/>
              <a:buNone/>
            </a:pPr>
            <a:r>
              <a:rPr lang="en-US" sz="2400" smtClean="0">
                <a:solidFill>
                  <a:srgbClr val="006600"/>
                </a:solidFill>
              </a:rPr>
              <a:t>POSIX</a:t>
            </a:r>
            <a:r>
              <a:rPr lang="en-US" sz="2400" smtClean="0"/>
              <a:t>: Portable Operating System IX padrão que define interface mínima de chamadas ao sistema. Os sistemas em conformidade com UNIX devem suportar estas rotinas.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0"/>
            <a:ext cx="7772400" cy="803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Chamada</a:t>
            </a:r>
            <a:r>
              <a:rPr lang="en-US" sz="4000" dirty="0" smtClean="0">
                <a:solidFill>
                  <a:schemeClr val="tx1"/>
                </a:solidFill>
              </a:rPr>
              <a:t> de </a:t>
            </a:r>
            <a:r>
              <a:rPr lang="en-US" sz="4000" dirty="0" err="1" smtClean="0">
                <a:solidFill>
                  <a:schemeClr val="tx1"/>
                </a:solidFill>
              </a:rPr>
              <a:t>Sistema</a:t>
            </a:r>
            <a:r>
              <a:rPr lang="en-US" sz="4000" dirty="0" smtClean="0">
                <a:solidFill>
                  <a:schemeClr val="tx1"/>
                </a:solidFill>
              </a:rPr>
              <a:t> - read</a:t>
            </a:r>
          </a:p>
        </p:txBody>
      </p:sp>
      <p:sp>
        <p:nvSpPr>
          <p:cNvPr id="60419" name="Retângulo 6"/>
          <p:cNvSpPr>
            <a:spLocks noChangeArrowheads="1"/>
          </p:cNvSpPr>
          <p:nvPr/>
        </p:nvSpPr>
        <p:spPr bwMode="auto">
          <a:xfrm>
            <a:off x="250825" y="765175"/>
            <a:ext cx="8208963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339933"/>
                </a:solidFill>
                <a:latin typeface="Tahoma" charset="0"/>
              </a:rPr>
              <a:t>11 </a:t>
            </a:r>
            <a:r>
              <a:rPr lang="en-US" dirty="0" err="1">
                <a:solidFill>
                  <a:srgbClr val="339933"/>
                </a:solidFill>
                <a:latin typeface="Tahoma" charset="0"/>
              </a:rPr>
              <a:t>passos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 </a:t>
            </a:r>
            <a:r>
              <a:rPr lang="en-US" dirty="0" err="1">
                <a:solidFill>
                  <a:srgbClr val="339933"/>
                </a:solidFill>
                <a:latin typeface="Tahoma" charset="0"/>
              </a:rPr>
              <a:t>para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 </a:t>
            </a:r>
            <a:r>
              <a:rPr lang="en-US" dirty="0" err="1">
                <a:solidFill>
                  <a:srgbClr val="339933"/>
                </a:solidFill>
                <a:latin typeface="Tahoma" charset="0"/>
              </a:rPr>
              <a:t>fazer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 </a:t>
            </a:r>
            <a:r>
              <a:rPr lang="en-US" dirty="0" err="1">
                <a:solidFill>
                  <a:srgbClr val="339933"/>
                </a:solidFill>
                <a:latin typeface="Tahoma" charset="0"/>
              </a:rPr>
              <a:t>uma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 </a:t>
            </a:r>
            <a:r>
              <a:rPr lang="en-US" dirty="0" err="1">
                <a:solidFill>
                  <a:srgbClr val="339933"/>
                </a:solidFill>
                <a:latin typeface="Tahoma" charset="0"/>
              </a:rPr>
              <a:t>chamada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 </a:t>
            </a:r>
            <a:r>
              <a:rPr lang="en-US" dirty="0" err="1">
                <a:solidFill>
                  <a:srgbClr val="339933"/>
                </a:solidFill>
                <a:latin typeface="Tahoma" charset="0"/>
              </a:rPr>
              <a:t>ao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 </a:t>
            </a:r>
            <a:r>
              <a:rPr lang="en-US" dirty="0" err="1">
                <a:solidFill>
                  <a:srgbClr val="339933"/>
                </a:solidFill>
                <a:latin typeface="Tahoma" charset="0"/>
              </a:rPr>
              <a:t>sistema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:</a:t>
            </a:r>
          </a:p>
          <a:p>
            <a:pPr algn="ctr"/>
            <a:r>
              <a:rPr lang="en-US" sz="2800" dirty="0">
                <a:solidFill>
                  <a:srgbClr val="339933"/>
                </a:solidFill>
                <a:latin typeface="Tahoma" charset="0"/>
              </a:rPr>
              <a:t> 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count = read (</a:t>
            </a:r>
            <a:r>
              <a:rPr lang="en-US" dirty="0" err="1">
                <a:solidFill>
                  <a:srgbClr val="339933"/>
                </a:solidFill>
                <a:latin typeface="Tahoma" charset="0"/>
              </a:rPr>
              <a:t>fd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, buffer, </a:t>
            </a:r>
            <a:r>
              <a:rPr lang="en-US" dirty="0" err="1">
                <a:solidFill>
                  <a:srgbClr val="339933"/>
                </a:solidFill>
                <a:latin typeface="Tahoma" charset="0"/>
              </a:rPr>
              <a:t>nbytes</a:t>
            </a:r>
            <a:r>
              <a:rPr lang="en-US" dirty="0">
                <a:solidFill>
                  <a:srgbClr val="339933"/>
                </a:solidFill>
                <a:latin typeface="Tahoma" charset="0"/>
              </a:rPr>
              <a:t>)</a:t>
            </a:r>
          </a:p>
        </p:txBody>
      </p:sp>
      <p:pic>
        <p:nvPicPr>
          <p:cNvPr id="60420" name="Picture 1"/>
          <p:cNvPicPr>
            <a:picLocks noChangeAspect="1" noChangeArrowheads="1"/>
          </p:cNvPicPr>
          <p:nvPr/>
        </p:nvPicPr>
        <p:blipFill>
          <a:blip r:embed="rId3" cstate="print"/>
          <a:srcRect l="2026" t="2068" r="1294" b="4408"/>
          <a:stretch>
            <a:fillRect/>
          </a:stretch>
        </p:blipFill>
        <p:spPr bwMode="auto">
          <a:xfrm>
            <a:off x="1116013" y="1604963"/>
            <a:ext cx="6523037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805041"/>
            <a:ext cx="9144000" cy="93632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dirty="0" smtClean="0">
                <a:latin typeface="Tahoma" charset="0"/>
              </a:rPr>
              <a:t>No </a:t>
            </a:r>
            <a:r>
              <a:rPr lang="en-US" sz="2400" dirty="0" err="1" smtClean="0">
                <a:latin typeface="Tahoma" charset="0"/>
              </a:rPr>
              <a:t>passo</a:t>
            </a:r>
            <a:r>
              <a:rPr lang="en-US" sz="2400" dirty="0" smtClean="0">
                <a:latin typeface="Tahoma" charset="0"/>
              </a:rPr>
              <a:t> 11 se </a:t>
            </a:r>
            <a:r>
              <a:rPr lang="en-US" sz="2400" dirty="0" err="1" smtClean="0">
                <a:latin typeface="Tahoma" charset="0"/>
              </a:rPr>
              <a:t>retiram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os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parâmetros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da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pilha</a:t>
            </a:r>
            <a:r>
              <a:rPr lang="en-US" sz="2400" dirty="0" smtClean="0">
                <a:latin typeface="Tahoma" charset="0"/>
              </a:rPr>
              <a:t>; A </a:t>
            </a:r>
            <a:r>
              <a:rPr lang="en-US" sz="2400" dirty="0" err="1" smtClean="0">
                <a:latin typeface="Tahoma" charset="0"/>
              </a:rPr>
              <a:t>pilha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cresce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para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baixo</a:t>
            </a:r>
            <a:r>
              <a:rPr lang="en-US" sz="2400" dirty="0" smtClean="0">
                <a:latin typeface="Tahoma" charset="0"/>
              </a:rPr>
              <a:t>: </a:t>
            </a:r>
            <a:r>
              <a:rPr lang="en-US" sz="2400" dirty="0" err="1" smtClean="0">
                <a:latin typeface="Tahoma" charset="0"/>
              </a:rPr>
              <a:t>ao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empilhar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decrementa</a:t>
            </a:r>
            <a:r>
              <a:rPr lang="en-US" sz="2400" dirty="0" smtClean="0">
                <a:latin typeface="Tahoma" charset="0"/>
              </a:rPr>
              <a:t> SP, </a:t>
            </a:r>
            <a:r>
              <a:rPr lang="en-US" sz="2400" dirty="0" err="1" smtClean="0">
                <a:latin typeface="Tahoma" charset="0"/>
              </a:rPr>
              <a:t>para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desempilhar</a:t>
            </a:r>
            <a:r>
              <a:rPr lang="en-US" sz="2400" dirty="0" smtClean="0">
                <a:latin typeface="Tahoma" charset="0"/>
              </a:rPr>
              <a:t> </a:t>
            </a:r>
            <a:r>
              <a:rPr lang="en-US" sz="2400" dirty="0" err="1" smtClean="0">
                <a:latin typeface="Tahoma" charset="0"/>
              </a:rPr>
              <a:t>incrementa</a:t>
            </a:r>
            <a:r>
              <a:rPr lang="en-US" sz="2400" dirty="0" smtClean="0">
                <a:latin typeface="Tahoma" charset="0"/>
              </a:rPr>
              <a:t> SP.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600" smtClean="0">
                <a:solidFill>
                  <a:schemeClr val="tx1"/>
                </a:solidFill>
              </a:rPr>
              <a:t>Chamadas para Gerência de processos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3600" smtClean="0"/>
          </a:p>
          <a:p>
            <a:pPr eaLnBrk="1" hangingPunct="1">
              <a:buFontTx/>
              <a:buNone/>
            </a:pPr>
            <a:endParaRPr lang="en-US" sz="3600" smtClean="0"/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endParaRPr lang="en-US" smtClean="0"/>
          </a:p>
        </p:txBody>
      </p:sp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323850" y="3213100"/>
            <a:ext cx="8207375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660033"/>
                </a:solidFill>
              </a:rPr>
              <a:t>Fork</a:t>
            </a:r>
            <a:r>
              <a:rPr lang="en-US" sz="2000" dirty="0">
                <a:solidFill>
                  <a:srgbClr val="660033"/>
                </a:solidFill>
              </a:rPr>
              <a:t> </a:t>
            </a:r>
            <a:r>
              <a:rPr lang="en-US" sz="2000" dirty="0"/>
              <a:t>=&gt; no </a:t>
            </a:r>
            <a:r>
              <a:rPr lang="en-US" sz="2000" dirty="0" err="1"/>
              <a:t>momento</a:t>
            </a:r>
            <a:r>
              <a:rPr lang="en-US" sz="2000" dirty="0"/>
              <a:t> </a:t>
            </a:r>
            <a:r>
              <a:rPr lang="en-US" sz="2000" dirty="0" err="1"/>
              <a:t>da</a:t>
            </a:r>
            <a:r>
              <a:rPr lang="en-US" sz="2000" dirty="0"/>
              <a:t> </a:t>
            </a:r>
            <a:r>
              <a:rPr lang="en-US" sz="2000" dirty="0" err="1"/>
              <a:t>criação</a:t>
            </a:r>
            <a:r>
              <a:rPr lang="en-US" sz="2000" dirty="0"/>
              <a:t>,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processos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idênticos</a:t>
            </a:r>
            <a:r>
              <a:rPr lang="en-US" sz="2000" dirty="0"/>
              <a:t>, com o </a:t>
            </a:r>
            <a:r>
              <a:rPr lang="en-US" sz="2000" dirty="0" err="1"/>
              <a:t>mesmo</a:t>
            </a:r>
            <a:r>
              <a:rPr lang="en-US" sz="2000" dirty="0"/>
              <a:t> valor das </a:t>
            </a:r>
            <a:r>
              <a:rPr lang="en-US" sz="2000" dirty="0" err="1"/>
              <a:t>variáveis</a:t>
            </a:r>
            <a:r>
              <a:rPr lang="en-US" sz="2000" dirty="0"/>
              <a:t>.  O </a:t>
            </a:r>
            <a:r>
              <a:rPr lang="en-US" sz="2000" dirty="0" err="1"/>
              <a:t>texto</a:t>
            </a:r>
            <a:r>
              <a:rPr lang="en-US" sz="2000" dirty="0"/>
              <a:t> do </a:t>
            </a:r>
            <a:r>
              <a:rPr lang="en-US" sz="2000" dirty="0" err="1"/>
              <a:t>programa</a:t>
            </a:r>
            <a:r>
              <a:rPr lang="en-US" sz="2000" dirty="0"/>
              <a:t> é </a:t>
            </a:r>
            <a:r>
              <a:rPr lang="en-US" sz="2000" dirty="0" err="1"/>
              <a:t>compartilhado</a:t>
            </a:r>
            <a:r>
              <a:rPr lang="en-US" sz="2000" dirty="0"/>
              <a:t>. </a:t>
            </a:r>
            <a:br>
              <a:rPr lang="en-US" sz="2000" dirty="0"/>
            </a:br>
            <a:r>
              <a:rPr lang="en-US" sz="2000" dirty="0"/>
              <a:t>Um </a:t>
            </a:r>
            <a:r>
              <a:rPr lang="en-US" sz="2000" dirty="0" err="1"/>
              <a:t>processo</a:t>
            </a:r>
            <a:r>
              <a:rPr lang="en-US" sz="2000" dirty="0"/>
              <a:t> </a:t>
            </a:r>
            <a:r>
              <a:rPr lang="en-US" sz="2000" dirty="0" err="1"/>
              <a:t>sabe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é </a:t>
            </a:r>
            <a:r>
              <a:rPr lang="en-US" sz="2000" dirty="0" err="1"/>
              <a:t>filho</a:t>
            </a:r>
            <a:r>
              <a:rPr lang="en-US" sz="2000" dirty="0"/>
              <a:t> se </a:t>
            </a:r>
            <a:r>
              <a:rPr lang="en-US" sz="2000" dirty="0" err="1"/>
              <a:t>pid</a:t>
            </a:r>
            <a:r>
              <a:rPr lang="en-US" sz="2000" dirty="0"/>
              <a:t>=0, o </a:t>
            </a:r>
            <a:r>
              <a:rPr lang="en-US" sz="2000" dirty="0" err="1"/>
              <a:t>pai</a:t>
            </a:r>
            <a:r>
              <a:rPr lang="en-US" sz="2000" dirty="0"/>
              <a:t> </a:t>
            </a:r>
            <a:r>
              <a:rPr lang="en-US" sz="2000" dirty="0" err="1"/>
              <a:t>recebe</a:t>
            </a:r>
            <a:r>
              <a:rPr lang="en-US" sz="2000" dirty="0"/>
              <a:t> o </a:t>
            </a:r>
            <a:r>
              <a:rPr lang="en-US" sz="2000" dirty="0" err="1"/>
              <a:t>pid</a:t>
            </a:r>
            <a:r>
              <a:rPr lang="en-US" sz="2000" dirty="0"/>
              <a:t> do </a:t>
            </a:r>
            <a:r>
              <a:rPr lang="en-US" sz="2000" dirty="0" err="1"/>
              <a:t>filho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.</a:t>
            </a:r>
          </a:p>
          <a:p>
            <a:r>
              <a:rPr lang="en-US" sz="2000" b="1" dirty="0" err="1">
                <a:solidFill>
                  <a:srgbClr val="660033"/>
                </a:solidFill>
              </a:rPr>
              <a:t>Waitpid</a:t>
            </a:r>
            <a:r>
              <a:rPr lang="en-US" sz="2000" dirty="0"/>
              <a:t> =&gt; </a:t>
            </a:r>
            <a:r>
              <a:rPr lang="en-US" sz="2000" dirty="0" err="1"/>
              <a:t>espera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um </a:t>
            </a:r>
            <a:r>
              <a:rPr lang="en-US" sz="2000" dirty="0" err="1"/>
              <a:t>processo</a:t>
            </a:r>
            <a:r>
              <a:rPr lang="en-US" sz="2000" dirty="0"/>
              <a:t> </a:t>
            </a:r>
            <a:r>
              <a:rPr lang="en-US" sz="2000" dirty="0" err="1"/>
              <a:t>filho</a:t>
            </a:r>
            <a:r>
              <a:rPr lang="en-US" sz="2000" dirty="0"/>
              <a:t> </a:t>
            </a:r>
            <a:r>
              <a:rPr lang="en-US" sz="2000" dirty="0" err="1"/>
              <a:t>qualquer</a:t>
            </a:r>
            <a:r>
              <a:rPr lang="en-US" sz="2000" dirty="0"/>
              <a:t> </a:t>
            </a:r>
            <a:r>
              <a:rPr lang="en-US" sz="2000" dirty="0" err="1"/>
              <a:t>termine</a:t>
            </a:r>
            <a:r>
              <a:rPr lang="en-US" sz="2000" dirty="0"/>
              <a:t> (</a:t>
            </a:r>
            <a:r>
              <a:rPr lang="en-US" sz="2000" dirty="0" err="1"/>
              <a:t>pid</a:t>
            </a:r>
            <a:r>
              <a:rPr lang="en-US" sz="2000" dirty="0"/>
              <a:t>=-1),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um </a:t>
            </a:r>
            <a:r>
              <a:rPr lang="en-US" sz="2000" dirty="0" err="1"/>
              <a:t>filho</a:t>
            </a:r>
            <a:r>
              <a:rPr lang="en-US" sz="2000" dirty="0"/>
              <a:t> </a:t>
            </a:r>
            <a:r>
              <a:rPr lang="en-US" sz="2000" dirty="0" err="1"/>
              <a:t>específico</a:t>
            </a:r>
            <a:r>
              <a:rPr lang="en-US" sz="2000" dirty="0"/>
              <a:t> </a:t>
            </a:r>
            <a:r>
              <a:rPr lang="en-US" sz="2000" dirty="0" err="1"/>
              <a:t>termine</a:t>
            </a:r>
            <a:r>
              <a:rPr lang="en-US" sz="2000" dirty="0"/>
              <a:t> (</a:t>
            </a:r>
            <a:r>
              <a:rPr lang="en-US" sz="2000" dirty="0" err="1"/>
              <a:t>pid</a:t>
            </a:r>
            <a:r>
              <a:rPr lang="en-US" sz="2000" dirty="0"/>
              <a:t> </a:t>
            </a:r>
            <a:r>
              <a:rPr lang="en-US" sz="2000" dirty="0" err="1"/>
              <a:t>específico</a:t>
            </a:r>
            <a:r>
              <a:rPr lang="en-US" sz="2000" dirty="0"/>
              <a:t>).</a:t>
            </a:r>
          </a:p>
          <a:p>
            <a:r>
              <a:rPr lang="en-US" sz="2000" b="1" dirty="0" err="1">
                <a:solidFill>
                  <a:srgbClr val="660033"/>
                </a:solidFill>
              </a:rPr>
              <a:t>Execve</a:t>
            </a:r>
            <a:r>
              <a:rPr lang="en-US" sz="2000" dirty="0"/>
              <a:t> =&gt; </a:t>
            </a:r>
            <a:r>
              <a:rPr lang="en-US" sz="2000" dirty="0" err="1"/>
              <a:t>da</a:t>
            </a:r>
            <a:r>
              <a:rPr lang="en-US" sz="2000" dirty="0"/>
              <a:t> </a:t>
            </a:r>
            <a:r>
              <a:rPr lang="en-US" sz="2000" dirty="0" err="1"/>
              <a:t>família</a:t>
            </a:r>
            <a:r>
              <a:rPr lang="en-US" sz="2000" dirty="0"/>
              <a:t> exec, </a:t>
            </a:r>
            <a:r>
              <a:rPr lang="en-US" sz="2000" dirty="0" err="1"/>
              <a:t>onde</a:t>
            </a:r>
            <a:r>
              <a:rPr lang="en-US" sz="2000" dirty="0"/>
              <a:t> se </a:t>
            </a:r>
            <a:r>
              <a:rPr lang="en-US" sz="2000" dirty="0" err="1"/>
              <a:t>variam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parâmetros</a:t>
            </a:r>
            <a:r>
              <a:rPr lang="en-US" sz="2000" dirty="0"/>
              <a:t> – </a:t>
            </a:r>
            <a:r>
              <a:rPr lang="en-US" sz="2000" dirty="0" err="1"/>
              <a:t>substitui</a:t>
            </a:r>
            <a:r>
              <a:rPr lang="en-US" sz="2000" dirty="0"/>
              <a:t> a </a:t>
            </a: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</a:t>
            </a:r>
            <a:r>
              <a:rPr lang="en-US" sz="2000" dirty="0" err="1"/>
              <a:t>arquivo</a:t>
            </a:r>
            <a:r>
              <a:rPr lang="en-US" sz="2000" dirty="0"/>
              <a:t> do </a:t>
            </a:r>
            <a:r>
              <a:rPr lang="en-US" sz="2000" dirty="0" err="1"/>
              <a:t>primeiro</a:t>
            </a:r>
            <a:r>
              <a:rPr lang="en-US" sz="2000" dirty="0"/>
              <a:t> </a:t>
            </a:r>
            <a:r>
              <a:rPr lang="en-US" sz="2000" dirty="0" err="1"/>
              <a:t>argumento</a:t>
            </a:r>
            <a:r>
              <a:rPr lang="en-US" sz="2000" dirty="0"/>
              <a:t>, </a:t>
            </a:r>
            <a:r>
              <a:rPr lang="en-US" sz="2000" dirty="0" err="1"/>
              <a:t>passa</a:t>
            </a:r>
            <a:r>
              <a:rPr lang="en-US" sz="2000" dirty="0"/>
              <a:t> </a:t>
            </a:r>
            <a:r>
              <a:rPr lang="en-US" sz="2000" dirty="0" err="1"/>
              <a:t>argumentos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</a:t>
            </a:r>
            <a:r>
              <a:rPr lang="en-US" sz="2000" dirty="0" err="1"/>
              <a:t>segundo</a:t>
            </a:r>
            <a:r>
              <a:rPr lang="en-US" sz="2000" dirty="0"/>
              <a:t> </a:t>
            </a:r>
            <a:r>
              <a:rPr lang="en-US" sz="2000" dirty="0" err="1"/>
              <a:t>parâmetro</a:t>
            </a:r>
            <a:r>
              <a:rPr lang="en-US" sz="2000" dirty="0"/>
              <a:t> (</a:t>
            </a:r>
            <a:r>
              <a:rPr lang="en-US" sz="2000" dirty="0" err="1"/>
              <a:t>argv</a:t>
            </a:r>
            <a:r>
              <a:rPr lang="en-US" sz="2000" dirty="0"/>
              <a:t>). </a:t>
            </a:r>
            <a:r>
              <a:rPr lang="en-US" sz="2000" dirty="0" err="1"/>
              <a:t>Terceiro</a:t>
            </a:r>
            <a:r>
              <a:rPr lang="en-US" sz="2000" dirty="0"/>
              <a:t> </a:t>
            </a:r>
            <a:r>
              <a:rPr lang="en-US" sz="2000" dirty="0" err="1"/>
              <a:t>parâmetro</a:t>
            </a:r>
            <a:r>
              <a:rPr lang="en-US" sz="2000" dirty="0"/>
              <a:t>: </a:t>
            </a:r>
            <a:r>
              <a:rPr lang="en-US" sz="2000" dirty="0" err="1"/>
              <a:t>ponteiro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vetor</a:t>
            </a:r>
            <a:r>
              <a:rPr lang="en-US" sz="2000" dirty="0"/>
              <a:t> de </a:t>
            </a:r>
            <a:r>
              <a:rPr lang="en-US" sz="2000" dirty="0" err="1"/>
              <a:t>informações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o </a:t>
            </a:r>
            <a:r>
              <a:rPr lang="en-US" sz="2000" dirty="0" err="1"/>
              <a:t>ambiente</a:t>
            </a:r>
            <a:r>
              <a:rPr lang="en-US" sz="2000" dirty="0"/>
              <a:t>,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exemplo</a:t>
            </a:r>
            <a:r>
              <a:rPr lang="en-US" sz="2000" dirty="0"/>
              <a:t> </a:t>
            </a:r>
            <a:r>
              <a:rPr lang="en-US" sz="2000" dirty="0" err="1"/>
              <a:t>nome</a:t>
            </a:r>
            <a:r>
              <a:rPr lang="en-US" sz="2000" dirty="0"/>
              <a:t> do </a:t>
            </a:r>
            <a:r>
              <a:rPr lang="en-US" sz="2000" dirty="0" err="1"/>
              <a:t>diretório</a:t>
            </a:r>
            <a:r>
              <a:rPr lang="en-US" sz="2000" dirty="0"/>
              <a:t> home.</a:t>
            </a:r>
            <a:endParaRPr lang="pt-BR" sz="2000" dirty="0"/>
          </a:p>
        </p:txBody>
      </p:sp>
      <p:pic>
        <p:nvPicPr>
          <p:cNvPr id="61445" name="Picture 1"/>
          <p:cNvPicPr>
            <a:picLocks noChangeAspect="1" noChangeArrowheads="1"/>
          </p:cNvPicPr>
          <p:nvPr/>
        </p:nvPicPr>
        <p:blipFill>
          <a:blip r:embed="rId3" cstate="print"/>
          <a:srcRect l="728" t="3481" r="819" b="4076"/>
          <a:stretch>
            <a:fillRect/>
          </a:stretch>
        </p:blipFill>
        <p:spPr bwMode="auto">
          <a:xfrm>
            <a:off x="250825" y="908050"/>
            <a:ext cx="8526463" cy="221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7975" y="0"/>
            <a:ext cx="8534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Exemplo</a:t>
            </a:r>
            <a:r>
              <a:rPr lang="en-US" sz="4000" dirty="0" smtClean="0">
                <a:solidFill>
                  <a:schemeClr val="tx1"/>
                </a:solidFill>
              </a:rPr>
              <a:t> – Shell </a:t>
            </a:r>
            <a:r>
              <a:rPr lang="en-US" sz="4000" dirty="0" err="1" smtClean="0">
                <a:solidFill>
                  <a:schemeClr val="tx1"/>
                </a:solidFill>
              </a:rPr>
              <a:t>simplificado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sz="3600" smtClean="0"/>
          </a:p>
          <a:p>
            <a:pPr eaLnBrk="1" hangingPunct="1">
              <a:buFontTx/>
              <a:buNone/>
            </a:pPr>
            <a:endParaRPr lang="en-US" sz="3600" smtClean="0"/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endParaRPr lang="en-US" smtClean="0"/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395288" y="1484313"/>
            <a:ext cx="8497887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while (TRUE) {			   /* repeat forever */</a:t>
            </a:r>
          </a:p>
          <a:p>
            <a:r>
              <a:rPr lang="en-US"/>
              <a:t>    type_prompt( );			   /* display prompt */</a:t>
            </a:r>
          </a:p>
          <a:p>
            <a:r>
              <a:rPr lang="en-US"/>
              <a:t>    read_command (command, parameters)/* input from terminal */</a:t>
            </a:r>
          </a:p>
          <a:p>
            <a:r>
              <a:rPr lang="en-US"/>
              <a:t>  </a:t>
            </a:r>
          </a:p>
          <a:p>
            <a:r>
              <a:rPr lang="en-US"/>
              <a:t>    if (fork() != 0) {		/* fork off child process */</a:t>
            </a:r>
          </a:p>
          <a:p>
            <a:r>
              <a:rPr lang="en-US"/>
              <a:t>        /* Parent code */</a:t>
            </a:r>
          </a:p>
          <a:p>
            <a:r>
              <a:rPr lang="en-US"/>
              <a:t>       waitpid( -1, &amp;status, 0);           /* wait for child to exit */</a:t>
            </a:r>
          </a:p>
          <a:p>
            <a:r>
              <a:rPr lang="en-US"/>
              <a:t>    } else {</a:t>
            </a:r>
          </a:p>
          <a:p>
            <a:r>
              <a:rPr lang="en-US"/>
              <a:t>       /* Child code */</a:t>
            </a:r>
          </a:p>
          <a:p>
            <a:r>
              <a:rPr lang="en-US"/>
              <a:t>      execve (command, parameters, 0); /* execute command*/</a:t>
            </a:r>
          </a:p>
          <a:p>
            <a:r>
              <a:rPr lang="en-US"/>
              <a:t> }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04813"/>
            <a:ext cx="7772400" cy="803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Segmentos</a:t>
            </a:r>
            <a:r>
              <a:rPr lang="en-US" sz="4000" dirty="0" smtClean="0">
                <a:solidFill>
                  <a:schemeClr val="tx1"/>
                </a:solidFill>
              </a:rPr>
              <a:t> de </a:t>
            </a:r>
            <a:r>
              <a:rPr lang="en-US" sz="4000" dirty="0" err="1" smtClean="0">
                <a:solidFill>
                  <a:schemeClr val="tx1"/>
                </a:solidFill>
              </a:rPr>
              <a:t>Processos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726" y="5157788"/>
            <a:ext cx="8640762" cy="143351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err="1" smtClean="0"/>
              <a:t>Segmento</a:t>
            </a:r>
            <a:r>
              <a:rPr lang="en-US" sz="2400" dirty="0" smtClean="0"/>
              <a:t> de </a:t>
            </a:r>
            <a:r>
              <a:rPr lang="en-US" sz="2400" dirty="0" err="1" smtClean="0"/>
              <a:t>texto</a:t>
            </a:r>
            <a:r>
              <a:rPr lang="en-US" sz="2400" dirty="0" smtClean="0"/>
              <a:t> (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do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), </a:t>
            </a:r>
            <a:r>
              <a:rPr lang="en-US" sz="2400" dirty="0" err="1" smtClean="0"/>
              <a:t>Segmento</a:t>
            </a:r>
            <a:r>
              <a:rPr lang="en-US" sz="2400" dirty="0" smtClean="0"/>
              <a:t> de dados (</a:t>
            </a:r>
            <a:r>
              <a:rPr lang="en-US" sz="2400" dirty="0" err="1" smtClean="0"/>
              <a:t>variáveis</a:t>
            </a:r>
            <a:r>
              <a:rPr lang="en-US" sz="2400" dirty="0" smtClean="0"/>
              <a:t>) e </a:t>
            </a:r>
            <a:r>
              <a:rPr lang="en-US" sz="2400" dirty="0" err="1" smtClean="0"/>
              <a:t>Segmento</a:t>
            </a:r>
            <a:r>
              <a:rPr lang="en-US" sz="2400" dirty="0" smtClean="0"/>
              <a:t> de </a:t>
            </a:r>
            <a:r>
              <a:rPr lang="en-US" sz="2400" dirty="0" err="1" smtClean="0"/>
              <a:t>pilha</a:t>
            </a:r>
            <a:r>
              <a:rPr lang="en-US" sz="2400" dirty="0" smtClean="0"/>
              <a:t>.</a:t>
            </a:r>
          </a:p>
          <a:p>
            <a:pPr eaLnBrk="1" hangingPunct="1"/>
            <a:r>
              <a:rPr lang="en-US" sz="2400" dirty="0" err="1" smtClean="0"/>
              <a:t>Pilha</a:t>
            </a:r>
            <a:r>
              <a:rPr lang="en-US" sz="2400" dirty="0" smtClean="0"/>
              <a:t> e dados </a:t>
            </a:r>
            <a:r>
              <a:rPr lang="en-US" sz="2400" dirty="0" err="1" smtClean="0"/>
              <a:t>crescem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dentro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lacuna.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 cstate="print"/>
          <a:srcRect l="1521" t="3798" r="2213" b="4478"/>
          <a:stretch>
            <a:fillRect/>
          </a:stretch>
        </p:blipFill>
        <p:spPr bwMode="auto">
          <a:xfrm>
            <a:off x="684213" y="1484313"/>
            <a:ext cx="7496175" cy="362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04813"/>
            <a:ext cx="85090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Chamadas para </a:t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>
                <a:solidFill>
                  <a:schemeClr val="tx1"/>
                </a:solidFill>
              </a:rPr>
              <a:t>Sistema de arquivos</a:t>
            </a:r>
          </a:p>
        </p:txBody>
      </p:sp>
      <p:pic>
        <p:nvPicPr>
          <p:cNvPr id="64515" name="Picture 1030"/>
          <p:cNvPicPr>
            <a:picLocks noChangeAspect="1" noChangeArrowheads="1"/>
          </p:cNvPicPr>
          <p:nvPr/>
        </p:nvPicPr>
        <p:blipFill>
          <a:blip r:embed="rId3" cstate="print"/>
          <a:srcRect l="636" t="2905" r="941" b="3259"/>
          <a:stretch>
            <a:fillRect/>
          </a:stretch>
        </p:blipFill>
        <p:spPr bwMode="auto">
          <a:xfrm>
            <a:off x="250825" y="2205038"/>
            <a:ext cx="8505825" cy="262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76250"/>
            <a:ext cx="91440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Chamadas para</a:t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>
                <a:solidFill>
                  <a:schemeClr val="tx1"/>
                </a:solidFill>
              </a:rPr>
              <a:t>Gerenciamento de Diretórios</a:t>
            </a:r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539750" y="4868863"/>
            <a:ext cx="80645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>
                <a:solidFill>
                  <a:srgbClr val="006600"/>
                </a:solidFill>
              </a:rPr>
              <a:t>Link</a:t>
            </a:r>
            <a:r>
              <a:rPr lang="pt-BR"/>
              <a:t> – permite que o mesmo arquivo apareça com dois ou mais nomes inclusive em diretórios diferentes. Permite compartilhamento do arquivo por diferentes membros de uma equipe.</a:t>
            </a:r>
          </a:p>
        </p:txBody>
      </p:sp>
      <p:pic>
        <p:nvPicPr>
          <p:cNvPr id="65540" name="Picture 7"/>
          <p:cNvPicPr>
            <a:picLocks noChangeAspect="1" noChangeArrowheads="1"/>
          </p:cNvPicPr>
          <p:nvPr/>
        </p:nvPicPr>
        <p:blipFill>
          <a:blip r:embed="rId3" cstate="print"/>
          <a:srcRect l="1971" t="4300" r="1215" b="5322"/>
          <a:stretch>
            <a:fillRect/>
          </a:stretch>
        </p:blipFill>
        <p:spPr bwMode="auto">
          <a:xfrm>
            <a:off x="395288" y="2205038"/>
            <a:ext cx="8315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7772400" cy="863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981075"/>
            <a:ext cx="8280400" cy="16557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smtClean="0"/>
              <a:t>(a) Dois diretórios antes da ligação. Chamada de sistema: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400" smtClean="0"/>
              <a:t> </a:t>
            </a:r>
            <a:r>
              <a:rPr lang="en-US" sz="2400" i="1" smtClean="0">
                <a:solidFill>
                  <a:srgbClr val="006600"/>
                </a:solidFill>
              </a:rPr>
              <a:t>link(“/usr/jim/memo”, “/usr/ast/note”);</a:t>
            </a:r>
            <a:r>
              <a:rPr lang="en-US" sz="2400" smtClean="0">
                <a:solidFill>
                  <a:srgbClr val="0066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smtClean="0"/>
              <a:t>(b) Os mesmos diretórios após a ligação.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 cstate="print"/>
          <a:srcRect l="26553" t="48711" r="21428" b="38509"/>
          <a:stretch>
            <a:fillRect/>
          </a:stretch>
        </p:blipFill>
        <p:spPr bwMode="auto">
          <a:xfrm>
            <a:off x="827088" y="2276475"/>
            <a:ext cx="7593012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250825" y="4913313"/>
            <a:ext cx="8569325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>
                <a:solidFill>
                  <a:srgbClr val="006600"/>
                </a:solidFill>
              </a:rPr>
              <a:t>i-number </a:t>
            </a:r>
            <a:r>
              <a:rPr lang="en-US"/>
              <a:t>– número que identifica o arquivo; índice em uma tabela de i-nodes;</a:t>
            </a:r>
          </a:p>
          <a:p>
            <a:pPr marL="342900" indent="-342900">
              <a:spcBef>
                <a:spcPct val="20000"/>
              </a:spcBef>
            </a:pPr>
            <a:r>
              <a:rPr lang="en-US">
                <a:solidFill>
                  <a:srgbClr val="006600"/>
                </a:solidFill>
              </a:rPr>
              <a:t>i-node</a:t>
            </a:r>
            <a:r>
              <a:rPr lang="en-US"/>
              <a:t> (index-node) – estrutura de dados que relaciona atributos dos arquivos e endereços dos blocos do arquivo em disco.</a:t>
            </a: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7772400" cy="9350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Mount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3860800"/>
            <a:ext cx="9144000" cy="2663825"/>
          </a:xfrm>
        </p:spPr>
        <p:txBody>
          <a:bodyPr/>
          <a:lstStyle/>
          <a:p>
            <a:pPr marL="609600" indent="-609600" algn="ctr" eaLnBrk="1" hangingPunct="1">
              <a:buFontTx/>
              <a:buAutoNum type="alphaLcParenBoth"/>
            </a:pPr>
            <a:r>
              <a:rPr lang="en-US" sz="2400" smtClean="0"/>
              <a:t>Sistema de Arquivos antes da montagem.</a:t>
            </a:r>
          </a:p>
          <a:p>
            <a:pPr marL="609600" indent="-609600" algn="ctr" eaLnBrk="1" hangingPunct="1">
              <a:buFontTx/>
              <a:buNone/>
            </a:pPr>
            <a:r>
              <a:rPr lang="en-US" sz="2400" smtClean="0"/>
              <a:t>Chamada de sistema:</a:t>
            </a:r>
          </a:p>
          <a:p>
            <a:pPr marL="609600" indent="-609600" algn="ctr" eaLnBrk="1" hangingPunct="1">
              <a:buFontTx/>
              <a:buNone/>
            </a:pPr>
            <a:r>
              <a:rPr lang="en-US" sz="2400" smtClean="0">
                <a:solidFill>
                  <a:srgbClr val="006600"/>
                </a:solidFill>
              </a:rPr>
              <a:t>mount (“/dev/fd0”, “/mnt”, 0);</a:t>
            </a:r>
          </a:p>
          <a:p>
            <a:pPr marL="609600" indent="-609600" algn="ctr" eaLnBrk="1" hangingPunct="1">
              <a:buFontTx/>
              <a:buNone/>
            </a:pPr>
            <a:r>
              <a:rPr lang="en-US" sz="2400" smtClean="0">
                <a:solidFill>
                  <a:srgbClr val="006600"/>
                </a:solidFill>
              </a:rPr>
              <a:t>/dev/fd0</a:t>
            </a:r>
            <a:r>
              <a:rPr lang="en-US" sz="2400" smtClean="0"/>
              <a:t>:Arquivo especial de blocos para a unidade acionadora 0</a:t>
            </a:r>
          </a:p>
          <a:p>
            <a:pPr marL="609600" indent="-609600" algn="ctr" eaLnBrk="1" hangingPunct="1">
              <a:buFontTx/>
              <a:buNone/>
            </a:pPr>
            <a:r>
              <a:rPr lang="en-US" sz="2400" smtClean="0">
                <a:solidFill>
                  <a:srgbClr val="006600"/>
                </a:solidFill>
              </a:rPr>
              <a:t>/mnt</a:t>
            </a:r>
            <a:r>
              <a:rPr lang="en-US" sz="2400" smtClean="0"/>
              <a:t>: local na árvore onde será montado</a:t>
            </a:r>
          </a:p>
          <a:p>
            <a:pPr marL="609600" indent="-609600" algn="ctr" eaLnBrk="1" hangingPunct="1">
              <a:buFontTx/>
              <a:buNone/>
            </a:pPr>
            <a:r>
              <a:rPr lang="en-US" sz="2400" smtClean="0"/>
              <a:t>(b) Sistema de arquivos depois da montagem</a:t>
            </a:r>
          </a:p>
        </p:txBody>
      </p:sp>
      <p:pic>
        <p:nvPicPr>
          <p:cNvPr id="67588" name="Picture 4" descr="1-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341438"/>
            <a:ext cx="83026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85598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Outras chamadas</a:t>
            </a:r>
          </a:p>
        </p:txBody>
      </p:sp>
      <p:sp>
        <p:nvSpPr>
          <p:cNvPr id="68611" name="Text Box 4"/>
          <p:cNvSpPr txBox="1">
            <a:spLocks noChangeArrowheads="1"/>
          </p:cNvSpPr>
          <p:nvPr/>
        </p:nvSpPr>
        <p:spPr bwMode="auto">
          <a:xfrm>
            <a:off x="468313" y="3789363"/>
            <a:ext cx="78486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O arquivo tem um modo de proteção que inclui bits de leitura-escrita-execução </a:t>
            </a:r>
            <a:r>
              <a:rPr lang="pt-BR">
                <a:solidFill>
                  <a:srgbClr val="339933"/>
                </a:solidFill>
              </a:rPr>
              <a:t>(rwx)</a:t>
            </a:r>
            <a:r>
              <a:rPr lang="pt-BR"/>
              <a:t> para o proprietário (owner), grupo (group) e outros (world) </a:t>
            </a:r>
            <a:r>
              <a:rPr lang="pt-BR">
                <a:solidFill>
                  <a:srgbClr val="339933"/>
                </a:solidFill>
              </a:rPr>
              <a:t>(ogw).</a:t>
            </a:r>
          </a:p>
          <a:p>
            <a:pPr>
              <a:spcBef>
                <a:spcPct val="50000"/>
              </a:spcBef>
            </a:pPr>
            <a:r>
              <a:rPr lang="pt-BR"/>
              <a:t>Exemplo:</a:t>
            </a:r>
            <a:r>
              <a:rPr lang="pt-BR">
                <a:solidFill>
                  <a:srgbClr val="339933"/>
                </a:solidFill>
              </a:rPr>
              <a:t> chmod (“arq”, 764) </a:t>
            </a:r>
            <a:r>
              <a:rPr lang="pt-BR"/>
              <a:t>deixa</a:t>
            </a:r>
            <a:r>
              <a:rPr lang="pt-BR">
                <a:solidFill>
                  <a:srgbClr val="339933"/>
                </a:solidFill>
              </a:rPr>
              <a:t> rwx </a:t>
            </a:r>
            <a:r>
              <a:rPr lang="pt-BR"/>
              <a:t>para o proprietário</a:t>
            </a:r>
            <a:r>
              <a:rPr lang="pt-BR">
                <a:solidFill>
                  <a:srgbClr val="339933"/>
                </a:solidFill>
              </a:rPr>
              <a:t>, rw </a:t>
            </a:r>
            <a:r>
              <a:rPr lang="pt-BR"/>
              <a:t>para o grupo</a:t>
            </a:r>
            <a:r>
              <a:rPr lang="pt-BR">
                <a:solidFill>
                  <a:srgbClr val="339933"/>
                </a:solidFill>
              </a:rPr>
              <a:t> </a:t>
            </a:r>
            <a:r>
              <a:rPr lang="pt-BR"/>
              <a:t>e</a:t>
            </a:r>
            <a:r>
              <a:rPr lang="pt-BR">
                <a:solidFill>
                  <a:srgbClr val="339933"/>
                </a:solidFill>
              </a:rPr>
              <a:t> r </a:t>
            </a:r>
            <a:r>
              <a:rPr lang="pt-BR"/>
              <a:t>para os outros.</a:t>
            </a:r>
          </a:p>
        </p:txBody>
      </p:sp>
      <p:pic>
        <p:nvPicPr>
          <p:cNvPr id="68612" name="Picture 1032"/>
          <p:cNvPicPr>
            <a:picLocks noChangeAspect="1" noChangeArrowheads="1"/>
          </p:cNvPicPr>
          <p:nvPr/>
        </p:nvPicPr>
        <p:blipFill>
          <a:blip r:embed="rId3" cstate="print"/>
          <a:srcRect l="1584" t="4575" r="949" b="4745"/>
          <a:stretch>
            <a:fillRect/>
          </a:stretch>
        </p:blipFill>
        <p:spPr bwMode="auto">
          <a:xfrm>
            <a:off x="323850" y="1628775"/>
            <a:ext cx="8453438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0"/>
            <a:ext cx="4787900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4130799" cy="1143000"/>
          </a:xfrm>
        </p:spPr>
        <p:txBody>
          <a:bodyPr/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História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52736"/>
            <a:ext cx="9036496" cy="1224136"/>
          </a:xfrm>
        </p:spPr>
        <p:txBody>
          <a:bodyPr/>
          <a:lstStyle/>
          <a:p>
            <a:pPr marL="96838" indent="-96838" eaLnBrk="1" hangingPunct="1">
              <a:lnSpc>
                <a:spcPct val="110000"/>
              </a:lnSpc>
            </a:pPr>
            <a:r>
              <a:rPr lang="en-US" sz="2400" dirty="0" err="1" smtClean="0">
                <a:solidFill>
                  <a:srgbClr val="C00000"/>
                </a:solidFill>
              </a:rPr>
              <a:t>Primeira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Geração</a:t>
            </a:r>
            <a:r>
              <a:rPr lang="pt-BR" sz="2400" dirty="0" smtClean="0">
                <a:solidFill>
                  <a:srgbClr val="C00000"/>
                </a:solidFill>
              </a:rPr>
              <a:t>:</a:t>
            </a:r>
            <a:br>
              <a:rPr lang="pt-BR" sz="2400" dirty="0" smtClean="0">
                <a:solidFill>
                  <a:srgbClr val="C00000"/>
                </a:solidFill>
              </a:rPr>
            </a:br>
            <a:r>
              <a:rPr lang="en-US" sz="2400" dirty="0" smtClean="0">
                <a:solidFill>
                  <a:srgbClr val="C00000"/>
                </a:solidFill>
              </a:rPr>
              <a:t> 1945 - 1955</a:t>
            </a:r>
          </a:p>
        </p:txBody>
      </p:sp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2564904"/>
            <a:ext cx="25241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179512" y="2204864"/>
            <a:ext cx="6336704" cy="412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US" dirty="0" err="1" smtClean="0"/>
              <a:t>Programação</a:t>
            </a:r>
            <a:r>
              <a:rPr lang="en-US" dirty="0" smtClean="0"/>
              <a:t> </a:t>
            </a:r>
            <a:r>
              <a:rPr lang="en-US" dirty="0" err="1" smtClean="0"/>
              <a:t>feita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absoluto</a:t>
            </a:r>
            <a:r>
              <a:rPr lang="en-US" dirty="0" smtClean="0"/>
              <a:t>, </a:t>
            </a:r>
            <a:r>
              <a:rPr lang="en-US" dirty="0" err="1" smtClean="0"/>
              <a:t>conectando</a:t>
            </a:r>
            <a:r>
              <a:rPr lang="en-US" dirty="0" smtClean="0"/>
              <a:t> plugs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painéis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controlar</a:t>
            </a:r>
            <a:r>
              <a:rPr lang="en-US" dirty="0" smtClean="0"/>
              <a:t> </a:t>
            </a:r>
            <a:r>
              <a:rPr lang="en-US" dirty="0" err="1" smtClean="0"/>
              <a:t>funções</a:t>
            </a:r>
            <a:r>
              <a:rPr lang="en-US" dirty="0" smtClean="0"/>
              <a:t> </a:t>
            </a:r>
            <a:r>
              <a:rPr lang="en-US" dirty="0" err="1" smtClean="0"/>
              <a:t>básicas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máquina</a:t>
            </a:r>
            <a:r>
              <a:rPr lang="en-US" dirty="0" smtClean="0"/>
              <a:t> (</a:t>
            </a:r>
            <a:r>
              <a:rPr lang="en-US" dirty="0" err="1" smtClean="0"/>
              <a:t>sem</a:t>
            </a:r>
            <a:r>
              <a:rPr lang="en-US" dirty="0" smtClean="0"/>
              <a:t> assembly, </a:t>
            </a:r>
            <a:r>
              <a:rPr lang="en-US" dirty="0" err="1" smtClean="0"/>
              <a:t>sem</a:t>
            </a:r>
            <a:r>
              <a:rPr lang="en-US" dirty="0" smtClean="0"/>
              <a:t> SO);</a:t>
            </a:r>
          </a:p>
          <a:p>
            <a:pPr marL="228600" lvl="1" indent="-228600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US" dirty="0" err="1" smtClean="0"/>
              <a:t>Primeiras</a:t>
            </a:r>
            <a:r>
              <a:rPr lang="en-US" dirty="0" smtClean="0"/>
              <a:t> </a:t>
            </a:r>
            <a:r>
              <a:rPr lang="en-US" dirty="0" err="1" smtClean="0"/>
              <a:t>máquinas</a:t>
            </a:r>
            <a:r>
              <a:rPr lang="en-US" dirty="0" smtClean="0"/>
              <a:t> de </a:t>
            </a:r>
            <a:r>
              <a:rPr lang="en-US" dirty="0" err="1" smtClean="0"/>
              <a:t>calcular</a:t>
            </a:r>
            <a:r>
              <a:rPr lang="en-US" dirty="0" smtClean="0"/>
              <a:t> com </a:t>
            </a:r>
            <a:r>
              <a:rPr lang="en-US" dirty="0" err="1" smtClean="0"/>
              <a:t>válvulas</a:t>
            </a:r>
            <a:r>
              <a:rPr lang="en-US" dirty="0" smtClean="0"/>
              <a:t> (John von Neumann – </a:t>
            </a:r>
            <a:r>
              <a:rPr lang="en-US" dirty="0" err="1" smtClean="0"/>
              <a:t>arquitetura</a:t>
            </a:r>
            <a:r>
              <a:rPr lang="en-US" dirty="0" smtClean="0"/>
              <a:t> de </a:t>
            </a:r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armazenado</a:t>
            </a:r>
            <a:r>
              <a:rPr lang="en-US" dirty="0" smtClean="0"/>
              <a:t>);</a:t>
            </a:r>
          </a:p>
          <a:p>
            <a:pPr marL="228600" lvl="1" indent="-228600" eaLnBrk="1" hangingPunct="1">
              <a:lnSpc>
                <a:spcPct val="110000"/>
              </a:lnSpc>
              <a:buFont typeface="Arial" pitchFamily="34" charset="0"/>
              <a:buChar char="•"/>
            </a:pPr>
            <a:r>
              <a:rPr lang="en-US" dirty="0" smtClean="0"/>
              <a:t>Principal </a:t>
            </a:r>
            <a:r>
              <a:rPr lang="en-US" dirty="0" err="1" smtClean="0"/>
              <a:t>objetivo</a:t>
            </a:r>
            <a:r>
              <a:rPr lang="en-US" dirty="0" smtClean="0"/>
              <a:t> do </a:t>
            </a:r>
            <a:r>
              <a:rPr lang="en-US" dirty="0" err="1" smtClean="0"/>
              <a:t>primeiro</a:t>
            </a:r>
            <a:r>
              <a:rPr lang="en-US" dirty="0" smtClean="0"/>
              <a:t> </a:t>
            </a:r>
            <a:r>
              <a:rPr lang="en-US" dirty="0" err="1" smtClean="0"/>
              <a:t>computador</a:t>
            </a:r>
            <a:r>
              <a:rPr lang="en-US" dirty="0" smtClean="0"/>
              <a:t> (Colossus?) era </a:t>
            </a:r>
            <a:r>
              <a:rPr lang="en-US" dirty="0" err="1" smtClean="0"/>
              <a:t>decifrar</a:t>
            </a:r>
            <a:r>
              <a:rPr lang="en-US" dirty="0" smtClean="0"/>
              <a:t> </a:t>
            </a:r>
            <a:r>
              <a:rPr lang="en-US" dirty="0" err="1" smtClean="0"/>
              <a:t>códigos</a:t>
            </a:r>
            <a:r>
              <a:rPr lang="en-US" dirty="0" smtClean="0"/>
              <a:t> de Hitler a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generais</a:t>
            </a:r>
            <a:r>
              <a:rPr lang="en-US" dirty="0" smtClean="0"/>
              <a:t>;</a:t>
            </a:r>
          </a:p>
        </p:txBody>
      </p:sp>
      <p:sp>
        <p:nvSpPr>
          <p:cNvPr id="9" name="Retângulo 8"/>
          <p:cNvSpPr/>
          <p:nvPr/>
        </p:nvSpPr>
        <p:spPr>
          <a:xfrm>
            <a:off x="179512" y="6202436"/>
            <a:ext cx="8964488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1" hangingPunct="1">
              <a:lnSpc>
                <a:spcPct val="110000"/>
              </a:lnSpc>
            </a:pPr>
            <a:r>
              <a:rPr lang="en-US" dirty="0" err="1" smtClean="0"/>
              <a:t>Perfuradora</a:t>
            </a:r>
            <a:r>
              <a:rPr lang="en-US" dirty="0" smtClean="0"/>
              <a:t> de </a:t>
            </a:r>
            <a:r>
              <a:rPr lang="en-US" dirty="0" err="1" smtClean="0"/>
              <a:t>cartões</a:t>
            </a:r>
            <a:r>
              <a:rPr lang="en-US" dirty="0" smtClean="0"/>
              <a:t> </a:t>
            </a:r>
            <a:r>
              <a:rPr lang="en-US" dirty="0" err="1" smtClean="0"/>
              <a:t>introduzida</a:t>
            </a:r>
            <a:r>
              <a:rPr lang="en-US" dirty="0" smtClean="0"/>
              <a:t> no </a:t>
            </a:r>
            <a:r>
              <a:rPr lang="en-US" dirty="0" err="1" smtClean="0"/>
              <a:t>começo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década</a:t>
            </a:r>
            <a:r>
              <a:rPr lang="en-US" dirty="0" smtClean="0"/>
              <a:t> de 50.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85598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API Win32 do Windows</a:t>
            </a:r>
          </a:p>
        </p:txBody>
      </p:sp>
      <p:sp>
        <p:nvSpPr>
          <p:cNvPr id="69635" name="Text Box 4"/>
          <p:cNvSpPr txBox="1">
            <a:spLocks noChangeArrowheads="1"/>
          </p:cNvSpPr>
          <p:nvPr/>
        </p:nvSpPr>
        <p:spPr bwMode="auto">
          <a:xfrm>
            <a:off x="684213" y="1844675"/>
            <a:ext cx="76327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>
                <a:solidFill>
                  <a:srgbClr val="339933"/>
                </a:solidFill>
              </a:rPr>
              <a:t>Unix</a:t>
            </a:r>
            <a:r>
              <a:rPr lang="pt-BR">
                <a:solidFill>
                  <a:srgbClr val="006600"/>
                </a:solidFill>
              </a:rPr>
              <a:t> </a:t>
            </a:r>
            <a:r>
              <a:rPr lang="pt-BR"/>
              <a:t>– Chamada de Biblioteca =&gt; chamada de Sistema (quase relacionamento 1 para 1).</a:t>
            </a:r>
          </a:p>
          <a:p>
            <a:pPr>
              <a:spcBef>
                <a:spcPct val="50000"/>
              </a:spcBef>
            </a:pPr>
            <a:r>
              <a:rPr lang="pt-BR">
                <a:solidFill>
                  <a:srgbClr val="339933"/>
                </a:solidFill>
              </a:rPr>
              <a:t>Windows </a:t>
            </a:r>
            <a:r>
              <a:rPr lang="pt-BR"/>
              <a:t>– Chamadas de Biblioteca desacopladas de Chamadas de Sistema.</a:t>
            </a:r>
          </a:p>
          <a:p>
            <a:pPr>
              <a:spcBef>
                <a:spcPct val="50000"/>
              </a:spcBef>
            </a:pPr>
            <a:r>
              <a:rPr lang="pt-BR" i="1">
                <a:solidFill>
                  <a:srgbClr val="339933"/>
                </a:solidFill>
              </a:rPr>
              <a:t>API Win32 </a:t>
            </a:r>
            <a:r>
              <a:rPr lang="pt-BR"/>
              <a:t>– Application Program Interface – para os programadores terem acesso aos serviços do Sistema Operacional.  Interface suportada em todas as versões do Windows; pode mudar a chamada real ao sistema, o que não invalida os programas existentes. Atualmente chamada WinAPI.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4963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Correspondência de Chamadas (1)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516563"/>
            <a:ext cx="9144000" cy="1341437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400" smtClean="0"/>
              <a:t>Algumas chamadas a API Win32 correspondentes ao UNIX.</a:t>
            </a:r>
          </a:p>
          <a:p>
            <a:pPr algn="ctr" eaLnBrk="1" hangingPunct="1">
              <a:buFontTx/>
              <a:buNone/>
            </a:pPr>
            <a:r>
              <a:rPr lang="en-US" sz="2400" smtClean="0"/>
              <a:t>No Windows não há hierarquia de processo (pai e filho). </a:t>
            </a:r>
          </a:p>
          <a:p>
            <a:pPr algn="ctr" eaLnBrk="1" hangingPunct="1">
              <a:buFontTx/>
              <a:buNone/>
            </a:pPr>
            <a:r>
              <a:rPr lang="en-US" sz="2400" smtClean="0"/>
              <a:t>Criador e criatura são iguais.</a:t>
            </a:r>
          </a:p>
        </p:txBody>
      </p:sp>
      <p:pic>
        <p:nvPicPr>
          <p:cNvPr id="70660" name="Picture 3"/>
          <p:cNvPicPr>
            <a:picLocks noChangeAspect="1" noChangeArrowheads="1"/>
          </p:cNvPicPr>
          <p:nvPr/>
        </p:nvPicPr>
        <p:blipFill>
          <a:blip r:embed="rId3" cstate="print"/>
          <a:srcRect l="3081" t="1361" r="3101" b="47342"/>
          <a:stretch>
            <a:fillRect/>
          </a:stretch>
        </p:blipFill>
        <p:spPr bwMode="auto">
          <a:xfrm>
            <a:off x="2627313" y="1125538"/>
            <a:ext cx="3821112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4235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Correspondência de Chamadas (2)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661025"/>
            <a:ext cx="9144000" cy="1123950"/>
          </a:xfrm>
        </p:spPr>
        <p:txBody>
          <a:bodyPr/>
          <a:lstStyle/>
          <a:p>
            <a:pPr algn="ctr" eaLnBrk="1" hangingPunct="1">
              <a:buFontTx/>
              <a:buNone/>
            </a:pPr>
            <a:endParaRPr lang="pt-BR" sz="2400" smtClean="0"/>
          </a:p>
        </p:txBody>
      </p:sp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3" cstate="print"/>
          <a:srcRect l="3191" t="51842" r="2963" b="1913"/>
          <a:stretch>
            <a:fillRect/>
          </a:stretch>
        </p:blipFill>
        <p:spPr bwMode="auto">
          <a:xfrm>
            <a:off x="2484438" y="1341438"/>
            <a:ext cx="4040187" cy="408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1.7 - </a:t>
            </a:r>
            <a:r>
              <a:rPr lang="en-US" sz="4000" dirty="0" err="1" smtClean="0">
                <a:solidFill>
                  <a:schemeClr val="tx1"/>
                </a:solidFill>
              </a:rPr>
              <a:t>Estrutura</a:t>
            </a:r>
            <a:r>
              <a:rPr lang="en-US" sz="4000" dirty="0" smtClean="0">
                <a:solidFill>
                  <a:schemeClr val="tx1"/>
                </a:solidFill>
              </a:rPr>
              <a:t> de SOs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3850" y="1196975"/>
            <a:ext cx="8496300" cy="5661025"/>
          </a:xfrm>
        </p:spPr>
        <p:txBody>
          <a:bodyPr/>
          <a:lstStyle/>
          <a:p>
            <a:pPr eaLnBrk="1" hangingPunct="1"/>
            <a:r>
              <a:rPr lang="en-US" sz="2400" dirty="0" err="1" smtClean="0">
                <a:solidFill>
                  <a:srgbClr val="339933"/>
                </a:solidFill>
              </a:rPr>
              <a:t>Sistemas</a:t>
            </a:r>
            <a:r>
              <a:rPr lang="en-US" sz="2400" dirty="0" smtClean="0">
                <a:solidFill>
                  <a:srgbClr val="339933"/>
                </a:solidFill>
              </a:rPr>
              <a:t> </a:t>
            </a:r>
            <a:r>
              <a:rPr lang="en-US" sz="2400" dirty="0" err="1" smtClean="0">
                <a:solidFill>
                  <a:srgbClr val="339933"/>
                </a:solidFill>
              </a:rPr>
              <a:t>monolíticos</a:t>
            </a:r>
            <a:r>
              <a:rPr lang="en-US" sz="2400" dirty="0" smtClean="0"/>
              <a:t>: o SO </a:t>
            </a:r>
            <a:r>
              <a:rPr lang="en-US" sz="2400" dirty="0" err="1" smtClean="0"/>
              <a:t>inteiro</a:t>
            </a:r>
            <a:r>
              <a:rPr lang="en-US" sz="2400" dirty="0" smtClean="0"/>
              <a:t> é um </a:t>
            </a:r>
            <a:r>
              <a:rPr lang="en-US" sz="2400" dirty="0" err="1" smtClean="0"/>
              <a:t>único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 no </a:t>
            </a:r>
            <a:r>
              <a:rPr lang="en-US" sz="2400" dirty="0" err="1" smtClean="0"/>
              <a:t>modo</a:t>
            </a:r>
            <a:r>
              <a:rPr lang="en-US" sz="2400" dirty="0" smtClean="0"/>
              <a:t> </a:t>
            </a:r>
            <a:r>
              <a:rPr lang="en-US" sz="2400" dirty="0" err="1" smtClean="0"/>
              <a:t>núcleo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dirty="0" err="1" smtClean="0"/>
              <a:t>Eles</a:t>
            </a:r>
            <a:r>
              <a:rPr lang="en-US" sz="2400" dirty="0" smtClean="0"/>
              <a:t> tem um </a:t>
            </a:r>
            <a:r>
              <a:rPr lang="en-US" sz="2400" dirty="0" err="1" smtClean="0"/>
              <a:t>mínimo</a:t>
            </a:r>
            <a:r>
              <a:rPr lang="en-US" sz="2400" dirty="0" smtClean="0"/>
              <a:t> de </a:t>
            </a:r>
            <a:r>
              <a:rPr lang="en-US" sz="2400" dirty="0" err="1" smtClean="0"/>
              <a:t>estrutura</a:t>
            </a:r>
            <a:r>
              <a:rPr lang="en-US" sz="2400" dirty="0" smtClean="0"/>
              <a:t>: </a:t>
            </a:r>
          </a:p>
          <a:p>
            <a:pPr lvl="1" eaLnBrk="1" hangingPunct="1"/>
            <a:r>
              <a:rPr lang="en-US" sz="2400" dirty="0" err="1" smtClean="0"/>
              <a:t>Programa</a:t>
            </a:r>
            <a:r>
              <a:rPr lang="en-US" sz="2400" dirty="0" smtClean="0"/>
              <a:t> </a:t>
            </a:r>
            <a:r>
              <a:rPr lang="en-US" sz="2400" dirty="0" err="1" smtClean="0"/>
              <a:t>invoca</a:t>
            </a:r>
            <a:r>
              <a:rPr lang="en-US" sz="2400" dirty="0" smtClean="0"/>
              <a:t> </a:t>
            </a:r>
            <a:r>
              <a:rPr lang="en-US" sz="2400" dirty="0" err="1" smtClean="0"/>
              <a:t>serviço</a:t>
            </a:r>
            <a:r>
              <a:rPr lang="en-US" sz="2400" dirty="0" smtClean="0"/>
              <a:t>;</a:t>
            </a:r>
          </a:p>
          <a:p>
            <a:pPr lvl="1" eaLnBrk="1" hangingPunct="1"/>
            <a:r>
              <a:rPr lang="en-US" sz="2400" dirty="0" err="1" smtClean="0"/>
              <a:t>Conjunto</a:t>
            </a:r>
            <a:r>
              <a:rPr lang="en-US" sz="2400" dirty="0" smtClean="0"/>
              <a:t> de </a:t>
            </a:r>
            <a:r>
              <a:rPr lang="en-US" sz="2400" dirty="0" err="1" smtClean="0"/>
              <a:t>rotinas</a:t>
            </a:r>
            <a:r>
              <a:rPr lang="en-US" sz="2400" dirty="0" smtClean="0"/>
              <a:t> de </a:t>
            </a:r>
            <a:r>
              <a:rPr lang="en-US" sz="2400" dirty="0" err="1" smtClean="0"/>
              <a:t>serviço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executam</a:t>
            </a:r>
            <a:r>
              <a:rPr lang="en-US" sz="2400" dirty="0" smtClean="0"/>
              <a:t> as </a:t>
            </a:r>
            <a:r>
              <a:rPr lang="en-US" sz="2400" dirty="0" err="1" smtClean="0"/>
              <a:t>chamadas</a:t>
            </a:r>
            <a:r>
              <a:rPr lang="en-US" sz="2400" dirty="0" smtClean="0"/>
              <a:t> de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;</a:t>
            </a:r>
          </a:p>
          <a:p>
            <a:pPr lvl="1" eaLnBrk="1" hangingPunct="1"/>
            <a:r>
              <a:rPr lang="en-US" sz="2400" dirty="0" err="1" smtClean="0"/>
              <a:t>Conjunto</a:t>
            </a:r>
            <a:r>
              <a:rPr lang="en-US" sz="2400" dirty="0" smtClean="0"/>
              <a:t> de </a:t>
            </a:r>
            <a:r>
              <a:rPr lang="en-US" sz="2400" dirty="0" err="1" smtClean="0"/>
              <a:t>rotinas</a:t>
            </a:r>
            <a:r>
              <a:rPr lang="en-US" sz="2400" dirty="0" smtClean="0"/>
              <a:t> </a:t>
            </a:r>
            <a:r>
              <a:rPr lang="en-US" sz="2400" dirty="0" err="1" smtClean="0"/>
              <a:t>utilitárias</a:t>
            </a:r>
            <a:r>
              <a:rPr lang="en-US" sz="2400" dirty="0" smtClean="0"/>
              <a:t> </a:t>
            </a:r>
            <a:r>
              <a:rPr lang="en-US" sz="2400" dirty="0" err="1" smtClean="0"/>
              <a:t>auxiliam</a:t>
            </a:r>
            <a:r>
              <a:rPr lang="en-US" sz="2400" dirty="0" smtClean="0"/>
              <a:t> as </a:t>
            </a:r>
            <a:r>
              <a:rPr lang="en-US" sz="2400" dirty="0" err="1" smtClean="0"/>
              <a:t>rotinas</a:t>
            </a:r>
            <a:r>
              <a:rPr lang="en-US" sz="2400" dirty="0" smtClean="0"/>
              <a:t> de </a:t>
            </a:r>
            <a:r>
              <a:rPr lang="en-US" sz="2400" dirty="0" err="1" smtClean="0"/>
              <a:t>serviço</a:t>
            </a:r>
            <a:r>
              <a:rPr lang="en-US" sz="2400" dirty="0" smtClean="0"/>
              <a:t>;</a:t>
            </a:r>
          </a:p>
          <a:p>
            <a:pPr lvl="1" eaLnBrk="1" hangingPunct="1"/>
            <a:endParaRPr lang="en-US" sz="2400" dirty="0" smtClean="0"/>
          </a:p>
          <a:p>
            <a:pPr eaLnBrk="1" hangingPunct="1"/>
            <a:r>
              <a:rPr lang="en-US" sz="2400" dirty="0" err="1" smtClean="0">
                <a:solidFill>
                  <a:srgbClr val="339933"/>
                </a:solidFill>
              </a:rPr>
              <a:t>Micronúcleo</a:t>
            </a:r>
            <a:r>
              <a:rPr lang="en-US" sz="2400" dirty="0" smtClean="0"/>
              <a:t>: </a:t>
            </a:r>
            <a:r>
              <a:rPr lang="en-US" sz="2400" dirty="0" err="1" smtClean="0"/>
              <a:t>Tentar</a:t>
            </a:r>
            <a:r>
              <a:rPr lang="en-US" sz="2400" dirty="0" smtClean="0"/>
              <a:t> </a:t>
            </a:r>
            <a:r>
              <a:rPr lang="en-US" sz="2400" dirty="0" err="1" smtClean="0"/>
              <a:t>manter</a:t>
            </a:r>
            <a:r>
              <a:rPr lang="en-US" sz="2400" dirty="0" smtClean="0"/>
              <a:t> o </a:t>
            </a:r>
            <a:r>
              <a:rPr lang="en-US" sz="2400" dirty="0" err="1" smtClean="0"/>
              <a:t>mínimo</a:t>
            </a:r>
            <a:r>
              <a:rPr lang="en-US" sz="2400" dirty="0" smtClean="0"/>
              <a:t> de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no </a:t>
            </a:r>
            <a:r>
              <a:rPr lang="en-US" sz="2400" dirty="0" err="1" smtClean="0"/>
              <a:t>núcleo</a:t>
            </a:r>
            <a:r>
              <a:rPr lang="en-US" sz="2400" dirty="0" smtClean="0"/>
              <a:t>.</a:t>
            </a:r>
          </a:p>
          <a:p>
            <a:pPr eaLnBrk="1" hangingPunct="1"/>
            <a:r>
              <a:rPr lang="en-US" sz="2400" dirty="0" err="1" smtClean="0"/>
              <a:t>Pesquisa</a:t>
            </a:r>
            <a:r>
              <a:rPr lang="en-US" sz="2400" dirty="0" smtClean="0"/>
              <a:t>: </a:t>
            </a:r>
            <a:r>
              <a:rPr lang="en-US" sz="2400" dirty="0" err="1" smtClean="0"/>
              <a:t>aproximadamente</a:t>
            </a:r>
            <a:r>
              <a:rPr lang="en-US" sz="2400" dirty="0" smtClean="0"/>
              <a:t> </a:t>
            </a:r>
            <a:r>
              <a:rPr lang="en-US" sz="2400" dirty="0" err="1" smtClean="0"/>
              <a:t>dez</a:t>
            </a:r>
            <a:r>
              <a:rPr lang="en-US" sz="2400" dirty="0" smtClean="0"/>
              <a:t> </a:t>
            </a:r>
            <a:r>
              <a:rPr lang="en-US" sz="2400" dirty="0" err="1" smtClean="0"/>
              <a:t>erros</a:t>
            </a:r>
            <a:r>
              <a:rPr lang="en-US" sz="2400" dirty="0" smtClean="0"/>
              <a:t>/1000 </a:t>
            </a:r>
            <a:r>
              <a:rPr lang="en-US" sz="2400" dirty="0" err="1" smtClean="0"/>
              <a:t>linhas</a:t>
            </a:r>
            <a:r>
              <a:rPr lang="en-US" sz="2400" dirty="0" smtClean="0"/>
              <a:t> de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. Se  o SO tem 5.000.000 </a:t>
            </a:r>
            <a:r>
              <a:rPr lang="en-US" sz="2400" dirty="0" err="1" smtClean="0"/>
              <a:t>linhas</a:t>
            </a:r>
            <a:r>
              <a:rPr lang="en-US" sz="2400" dirty="0" smtClean="0"/>
              <a:t>…50 mil </a:t>
            </a:r>
            <a:r>
              <a:rPr lang="en-US" sz="2400" dirty="0" err="1" smtClean="0"/>
              <a:t>erros</a:t>
            </a:r>
            <a:r>
              <a:rPr lang="en-US" sz="2400" dirty="0" smtClean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Modelo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Cliente-Servidor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3546475"/>
            <a:ext cx="8569325" cy="33115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err="1" smtClean="0"/>
              <a:t>Tendência</a:t>
            </a:r>
            <a:r>
              <a:rPr lang="en-US" sz="2400" dirty="0" smtClean="0"/>
              <a:t>: </a:t>
            </a:r>
            <a:r>
              <a:rPr lang="en-US" sz="2400" dirty="0" err="1" smtClean="0"/>
              <a:t>transferir</a:t>
            </a:r>
            <a:r>
              <a:rPr lang="en-US" sz="2400" dirty="0" smtClean="0"/>
              <a:t> o </a:t>
            </a:r>
            <a:r>
              <a:rPr lang="en-US" sz="2400" dirty="0" err="1" smtClean="0"/>
              <a:t>máximo</a:t>
            </a:r>
            <a:r>
              <a:rPr lang="en-US" sz="2400" dirty="0" smtClean="0"/>
              <a:t> </a:t>
            </a:r>
            <a:r>
              <a:rPr lang="en-US" sz="2400" dirty="0" err="1" smtClean="0"/>
              <a:t>possível</a:t>
            </a:r>
            <a:r>
              <a:rPr lang="en-US" sz="2400" dirty="0" smtClean="0"/>
              <a:t> o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a </a:t>
            </a:r>
            <a:r>
              <a:rPr lang="en-US" sz="2400" dirty="0" err="1" smtClean="0"/>
              <a:t>camada</a:t>
            </a:r>
            <a:r>
              <a:rPr lang="en-US" sz="2400" dirty="0" smtClean="0"/>
              <a:t> de </a:t>
            </a:r>
            <a:r>
              <a:rPr lang="en-US" sz="2400" dirty="0" err="1" smtClean="0"/>
              <a:t>usuário</a:t>
            </a:r>
            <a:r>
              <a:rPr lang="en-US" sz="2400" dirty="0" smtClean="0"/>
              <a:t> (</a:t>
            </a:r>
            <a:r>
              <a:rPr lang="en-US" sz="2400" dirty="0" err="1" smtClean="0"/>
              <a:t>cliente</a:t>
            </a:r>
            <a:r>
              <a:rPr lang="en-US" sz="2400" dirty="0" smtClean="0"/>
              <a:t>) </a:t>
            </a:r>
            <a:r>
              <a:rPr lang="en-US" sz="2400" dirty="0" err="1" smtClean="0"/>
              <a:t>removendo</a:t>
            </a:r>
            <a:r>
              <a:rPr lang="en-US" sz="2400" dirty="0" smtClean="0"/>
              <a:t> o </a:t>
            </a:r>
            <a:r>
              <a:rPr lang="en-US" sz="2400" dirty="0" err="1" smtClean="0"/>
              <a:t>máximo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</a:t>
            </a:r>
            <a:r>
              <a:rPr lang="en-US" sz="2400" dirty="0" err="1" smtClean="0"/>
              <a:t>camada</a:t>
            </a:r>
            <a:r>
              <a:rPr lang="en-US" sz="2400" dirty="0" smtClean="0"/>
              <a:t> de </a:t>
            </a:r>
            <a:r>
              <a:rPr lang="en-US" sz="2400" dirty="0" err="1" smtClean="0"/>
              <a:t>núcleo</a:t>
            </a:r>
            <a:r>
              <a:rPr lang="en-US" sz="2400" dirty="0" smtClean="0"/>
              <a:t>; </a:t>
            </a:r>
            <a:r>
              <a:rPr lang="en-US" sz="2400" dirty="0" err="1" smtClean="0"/>
              <a:t>deixar</a:t>
            </a:r>
            <a:r>
              <a:rPr lang="en-US" sz="2400" dirty="0" smtClean="0"/>
              <a:t> micro-</a:t>
            </a:r>
            <a:r>
              <a:rPr lang="en-US" sz="2400" dirty="0" err="1" smtClean="0"/>
              <a:t>núcleo</a:t>
            </a:r>
            <a:r>
              <a:rPr lang="en-US" sz="2400" dirty="0" smtClean="0"/>
              <a:t> </a:t>
            </a:r>
            <a:r>
              <a:rPr lang="en-US" sz="2400" dirty="0" err="1" smtClean="0"/>
              <a:t>mínimo</a:t>
            </a:r>
            <a:r>
              <a:rPr lang="en-US" sz="2400" dirty="0" smtClean="0"/>
              <a:t>. </a:t>
            </a:r>
            <a:r>
              <a:rPr lang="en-US" sz="2400" dirty="0" err="1" smtClean="0"/>
              <a:t>Algumas</a:t>
            </a:r>
            <a:r>
              <a:rPr lang="en-US" sz="2400" dirty="0" smtClean="0"/>
              <a:t> </a:t>
            </a:r>
            <a:r>
              <a:rPr lang="en-US" sz="2400" dirty="0" err="1" smtClean="0"/>
              <a:t>funções</a:t>
            </a:r>
            <a:r>
              <a:rPr lang="en-US" sz="2400" dirty="0" smtClean="0"/>
              <a:t> do SO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podem</a:t>
            </a:r>
            <a:r>
              <a:rPr lang="en-US" sz="2400" dirty="0" smtClean="0"/>
              <a:t> </a:t>
            </a:r>
            <a:r>
              <a:rPr lang="en-US" sz="2400" dirty="0" err="1" smtClean="0"/>
              <a:t>passar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modo</a:t>
            </a:r>
            <a:r>
              <a:rPr lang="en-US" sz="2400" dirty="0" smtClean="0"/>
              <a:t> </a:t>
            </a:r>
            <a:r>
              <a:rPr lang="en-US" sz="2400" dirty="0" err="1" smtClean="0"/>
              <a:t>usuário</a:t>
            </a:r>
            <a:r>
              <a:rPr lang="en-US" sz="2400" dirty="0" smtClean="0"/>
              <a:t>: </a:t>
            </a:r>
            <a:r>
              <a:rPr lang="en-US" sz="2400" dirty="0" err="1" smtClean="0"/>
              <a:t>manter</a:t>
            </a:r>
            <a:r>
              <a:rPr lang="en-US" sz="2400" dirty="0" smtClean="0"/>
              <a:t> </a:t>
            </a:r>
            <a:r>
              <a:rPr lang="en-US" sz="2400" dirty="0" err="1" smtClean="0"/>
              <a:t>serviços</a:t>
            </a:r>
            <a:r>
              <a:rPr lang="en-US" sz="2400" dirty="0" smtClean="0"/>
              <a:t> </a:t>
            </a:r>
            <a:r>
              <a:rPr lang="en-US" sz="2400" dirty="0" err="1" smtClean="0"/>
              <a:t>críticos</a:t>
            </a:r>
            <a:r>
              <a:rPr lang="en-US" sz="2400" dirty="0" smtClean="0"/>
              <a:t> no </a:t>
            </a:r>
            <a:r>
              <a:rPr lang="en-US" sz="2400" dirty="0" err="1" smtClean="0"/>
              <a:t>modo</a:t>
            </a:r>
            <a:r>
              <a:rPr lang="en-US" sz="2400" dirty="0" smtClean="0"/>
              <a:t> </a:t>
            </a:r>
            <a:r>
              <a:rPr lang="en-US" sz="2400" dirty="0" err="1" smtClean="0"/>
              <a:t>núcleo</a:t>
            </a:r>
            <a:r>
              <a:rPr lang="en-US" sz="2400" dirty="0" smtClean="0"/>
              <a:t> e </a:t>
            </a:r>
            <a:r>
              <a:rPr lang="en-US" sz="2400" dirty="0" err="1" smtClean="0"/>
              <a:t>manter</a:t>
            </a:r>
            <a:r>
              <a:rPr lang="en-US" sz="2400" dirty="0" smtClean="0"/>
              <a:t> a </a:t>
            </a:r>
            <a:r>
              <a:rPr lang="en-US" sz="2400" dirty="0" err="1" smtClean="0"/>
              <a:t>comunicação</a:t>
            </a:r>
            <a:r>
              <a:rPr lang="en-US" sz="2400" dirty="0" smtClean="0"/>
              <a:t> com </a:t>
            </a:r>
            <a:r>
              <a:rPr lang="en-US" sz="2400" dirty="0" err="1" smtClean="0"/>
              <a:t>outros</a:t>
            </a:r>
            <a:r>
              <a:rPr lang="en-US" sz="2400" dirty="0" smtClean="0"/>
              <a:t> </a:t>
            </a:r>
            <a:r>
              <a:rPr lang="en-US" sz="2400" dirty="0" err="1" smtClean="0"/>
              <a:t>processos</a:t>
            </a:r>
            <a:r>
              <a:rPr lang="en-US" sz="2400" dirty="0" smtClean="0"/>
              <a:t> </a:t>
            </a:r>
            <a:r>
              <a:rPr lang="en-US" sz="2400" dirty="0" err="1" smtClean="0"/>
              <a:t>através</a:t>
            </a:r>
            <a:r>
              <a:rPr lang="en-US" sz="2400" dirty="0" smtClean="0"/>
              <a:t> de </a:t>
            </a:r>
            <a:r>
              <a:rPr lang="en-US" sz="2400" dirty="0" err="1" smtClean="0"/>
              <a:t>mensagens</a:t>
            </a:r>
            <a:r>
              <a:rPr lang="en-US" sz="2400" dirty="0" smtClean="0"/>
              <a:t>.</a:t>
            </a:r>
          </a:p>
        </p:txBody>
      </p:sp>
      <p:graphicFrame>
        <p:nvGraphicFramePr>
          <p:cNvPr id="2050" name="Object 7"/>
          <p:cNvGraphicFramePr>
            <a:graphicFrameLocks noChangeAspect="1"/>
          </p:cNvGraphicFramePr>
          <p:nvPr>
            <p:ph sz="quarter" idx="3"/>
          </p:nvPr>
        </p:nvGraphicFramePr>
        <p:xfrm>
          <a:off x="611188" y="1341438"/>
          <a:ext cx="7697787" cy="1654175"/>
        </p:xfrm>
        <a:graphic>
          <a:graphicData uri="http://schemas.openxmlformats.org/presentationml/2006/ole">
            <p:oleObj spid="_x0000_s2050" name="Image" r:id="rId4" imgW="9866667" imgH="212063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772400" cy="1079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Modelo Cliente-Servidor em Ambiente Distribuído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4868863"/>
            <a:ext cx="7488237" cy="12969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/>
              <a:t>O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</a:t>
            </a:r>
            <a:r>
              <a:rPr lang="en-US" sz="2400" dirty="0" err="1" smtClean="0"/>
              <a:t>nem</a:t>
            </a:r>
            <a:r>
              <a:rPr lang="en-US" sz="2400" dirty="0" smtClean="0"/>
              <a:t> </a:t>
            </a:r>
            <a:r>
              <a:rPr lang="en-US" sz="2400" dirty="0" err="1" smtClean="0"/>
              <a:t>precisa</a:t>
            </a:r>
            <a:r>
              <a:rPr lang="en-US" sz="2400" dirty="0" smtClean="0"/>
              <a:t> saber se </a:t>
            </a:r>
            <a:r>
              <a:rPr lang="en-US" sz="2400" dirty="0" err="1" smtClean="0"/>
              <a:t>requisição</a:t>
            </a:r>
            <a:r>
              <a:rPr lang="en-US" sz="2400" dirty="0" smtClean="0"/>
              <a:t> </a:t>
            </a:r>
            <a:r>
              <a:rPr lang="en-US" sz="2400" dirty="0" err="1" smtClean="0"/>
              <a:t>foi</a:t>
            </a:r>
            <a:r>
              <a:rPr lang="en-US" sz="2400" dirty="0" smtClean="0"/>
              <a:t> </a:t>
            </a:r>
            <a:r>
              <a:rPr lang="en-US" sz="2400" dirty="0" err="1" smtClean="0"/>
              <a:t>tratada</a:t>
            </a:r>
            <a:r>
              <a:rPr lang="en-US" sz="2400" dirty="0" smtClean="0"/>
              <a:t> </a:t>
            </a:r>
            <a:r>
              <a:rPr lang="en-US" sz="2400" dirty="0" err="1" smtClean="0"/>
              <a:t>localmente</a:t>
            </a:r>
            <a:r>
              <a:rPr lang="en-US" sz="2400" dirty="0" smtClean="0"/>
              <a:t> </a:t>
            </a:r>
            <a:r>
              <a:rPr lang="en-US" sz="2400" dirty="0" err="1" smtClean="0"/>
              <a:t>ou</a:t>
            </a:r>
            <a:r>
              <a:rPr lang="en-US" sz="2400" dirty="0" smtClean="0"/>
              <a:t> se </a:t>
            </a:r>
            <a:r>
              <a:rPr lang="en-US" sz="2400" dirty="0" err="1" smtClean="0"/>
              <a:t>enviada</a:t>
            </a:r>
            <a:r>
              <a:rPr lang="en-US" sz="2400" dirty="0" smtClean="0"/>
              <a:t> </a:t>
            </a:r>
            <a:r>
              <a:rPr lang="en-US" sz="2400" dirty="0" err="1" smtClean="0"/>
              <a:t>pela</a:t>
            </a:r>
            <a:r>
              <a:rPr lang="en-US" sz="2400" dirty="0" smtClean="0"/>
              <a:t> </a:t>
            </a:r>
            <a:r>
              <a:rPr lang="en-US" sz="2400" dirty="0" err="1" smtClean="0"/>
              <a:t>rede</a:t>
            </a:r>
            <a:r>
              <a:rPr lang="en-US" sz="2400" dirty="0" smtClean="0"/>
              <a:t>.</a:t>
            </a:r>
          </a:p>
        </p:txBody>
      </p:sp>
      <p:pic>
        <p:nvPicPr>
          <p:cNvPr id="73732" name="Picture 10" descr="1-2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27088" y="2276475"/>
            <a:ext cx="7337425" cy="19748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7845425" cy="7921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Máquinas Virtuais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484313"/>
            <a:ext cx="8280400" cy="53736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err="1" smtClean="0"/>
              <a:t>Tradicionalmente</a:t>
            </a:r>
            <a:r>
              <a:rPr lang="en-US" sz="2400" dirty="0" smtClean="0"/>
              <a:t>, </a:t>
            </a:r>
            <a:r>
              <a:rPr lang="en-US" sz="2400" dirty="0" err="1" smtClean="0"/>
              <a:t>muitas</a:t>
            </a:r>
            <a:r>
              <a:rPr lang="en-US" sz="2400" dirty="0" smtClean="0"/>
              <a:t> </a:t>
            </a:r>
            <a:r>
              <a:rPr lang="en-US" sz="2400" dirty="0" err="1" smtClean="0"/>
              <a:t>companhias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executavam</a:t>
            </a:r>
            <a:r>
              <a:rPr lang="en-US" sz="2400" dirty="0" smtClean="0"/>
              <a:t> </a:t>
            </a:r>
            <a:r>
              <a:rPr lang="en-US" sz="2400" dirty="0" err="1" smtClean="0"/>
              <a:t>serviços</a:t>
            </a:r>
            <a:r>
              <a:rPr lang="en-US" sz="2400" dirty="0" smtClean="0"/>
              <a:t> (</a:t>
            </a:r>
            <a:r>
              <a:rPr lang="en-US" sz="2400" dirty="0" err="1" smtClean="0"/>
              <a:t>correio</a:t>
            </a:r>
            <a:r>
              <a:rPr lang="en-US" sz="2400" dirty="0" smtClean="0"/>
              <a:t>, web, ftp e </a:t>
            </a:r>
            <a:r>
              <a:rPr lang="en-US" sz="2400" dirty="0" err="1" smtClean="0"/>
              <a:t>outros</a:t>
            </a:r>
            <a:r>
              <a:rPr lang="en-US" sz="2400" dirty="0" smtClean="0"/>
              <a:t>)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computadores</a:t>
            </a:r>
            <a:r>
              <a:rPr lang="en-US" sz="2400" dirty="0" smtClean="0"/>
              <a:t> </a:t>
            </a:r>
            <a:r>
              <a:rPr lang="en-US" sz="2400" dirty="0" err="1" smtClean="0"/>
              <a:t>separados</a:t>
            </a:r>
            <a:r>
              <a:rPr lang="en-US" sz="2400" dirty="0" smtClean="0"/>
              <a:t>, com SOs  </a:t>
            </a:r>
            <a:r>
              <a:rPr lang="en-US" sz="2400" dirty="0" err="1" smtClean="0"/>
              <a:t>diferentes</a:t>
            </a:r>
            <a:r>
              <a:rPr lang="en-US" sz="2400" dirty="0" smtClean="0"/>
              <a:t>. Com a </a:t>
            </a:r>
            <a:r>
              <a:rPr lang="en-US" sz="2400" dirty="0" err="1" smtClean="0"/>
              <a:t>virtualização</a:t>
            </a:r>
            <a:r>
              <a:rPr lang="en-US" sz="2400" dirty="0" smtClean="0"/>
              <a:t>, </a:t>
            </a:r>
            <a:r>
              <a:rPr lang="en-US" sz="2400" dirty="0" err="1" smtClean="0"/>
              <a:t>podem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executar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serviços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mesma</a:t>
            </a:r>
            <a:r>
              <a:rPr lang="en-US" sz="2400" dirty="0" smtClean="0"/>
              <a:t> </a:t>
            </a:r>
            <a:r>
              <a:rPr lang="en-US" sz="2400" dirty="0" err="1" smtClean="0"/>
              <a:t>máquina</a:t>
            </a:r>
            <a:r>
              <a:rPr lang="en-US" sz="2400" dirty="0" smtClean="0"/>
              <a:t> </a:t>
            </a:r>
            <a:r>
              <a:rPr lang="en-US" sz="2400" dirty="0" err="1" smtClean="0"/>
              <a:t>sem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falha</a:t>
            </a:r>
            <a:r>
              <a:rPr lang="en-US" sz="2400" dirty="0" smtClean="0"/>
              <a:t> </a:t>
            </a:r>
            <a:r>
              <a:rPr lang="en-US" sz="2400" dirty="0" err="1" smtClean="0"/>
              <a:t>afete</a:t>
            </a:r>
            <a:r>
              <a:rPr lang="en-US" sz="2400" dirty="0" smtClean="0"/>
              <a:t> o </a:t>
            </a:r>
            <a:r>
              <a:rPr lang="en-US" sz="2400" dirty="0" err="1" smtClean="0"/>
              <a:t>resto</a:t>
            </a:r>
            <a:r>
              <a:rPr lang="en-US" sz="2400" dirty="0" smtClean="0"/>
              <a:t> do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.</a:t>
            </a:r>
          </a:p>
          <a:p>
            <a:pPr eaLnBrk="1" hangingPunct="1">
              <a:buFontTx/>
              <a:buNone/>
            </a:pPr>
            <a:endParaRPr lang="en-US" sz="2400" dirty="0" smtClean="0"/>
          </a:p>
          <a:p>
            <a:pPr eaLnBrk="1" hangingPunct="1">
              <a:buFontTx/>
              <a:buNone/>
            </a:pPr>
            <a:r>
              <a:rPr lang="en-US" sz="2400" dirty="0" err="1" smtClean="0"/>
              <a:t>Virtualização</a:t>
            </a:r>
            <a:r>
              <a:rPr lang="en-US" sz="2400" dirty="0" smtClean="0"/>
              <a:t> é popular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hospedagem</a:t>
            </a:r>
            <a:r>
              <a:rPr lang="en-US" sz="2400" dirty="0" smtClean="0"/>
              <a:t> de </a:t>
            </a:r>
            <a:r>
              <a:rPr lang="en-US" sz="2400" dirty="0" err="1" smtClean="0"/>
              <a:t>páginas</a:t>
            </a:r>
            <a:r>
              <a:rPr lang="en-US" sz="2400" dirty="0" smtClean="0"/>
              <a:t>: o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</a:t>
            </a:r>
            <a:r>
              <a:rPr lang="en-US" sz="2400" dirty="0" err="1" smtClean="0"/>
              <a:t>aluga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máquina</a:t>
            </a:r>
            <a:r>
              <a:rPr lang="en-US" sz="2400" dirty="0" smtClean="0"/>
              <a:t> virtual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fração</a:t>
            </a:r>
            <a:r>
              <a:rPr lang="en-US" sz="2400" dirty="0" smtClean="0"/>
              <a:t> do </a:t>
            </a:r>
            <a:r>
              <a:rPr lang="en-US" sz="2400" dirty="0" err="1" smtClean="0"/>
              <a:t>custo</a:t>
            </a:r>
            <a:r>
              <a:rPr lang="en-US" sz="2400" dirty="0" smtClean="0"/>
              <a:t> de um </a:t>
            </a:r>
            <a:r>
              <a:rPr lang="en-US" sz="2400" dirty="0" err="1" smtClean="0"/>
              <a:t>servidor</a:t>
            </a:r>
            <a:r>
              <a:rPr lang="en-US" sz="2400" dirty="0" smtClean="0"/>
              <a:t> </a:t>
            </a:r>
            <a:r>
              <a:rPr lang="en-US" sz="2400" dirty="0" err="1" smtClean="0"/>
              <a:t>dedicado</a:t>
            </a:r>
            <a:r>
              <a:rPr lang="en-US" sz="2400" dirty="0" smtClean="0"/>
              <a:t>; no </a:t>
            </a:r>
            <a:r>
              <a:rPr lang="en-US" sz="2400" dirty="0" err="1" smtClean="0"/>
              <a:t>fundo</a:t>
            </a:r>
            <a:r>
              <a:rPr lang="en-US" sz="2400" dirty="0" smtClean="0"/>
              <a:t> a </a:t>
            </a:r>
            <a:r>
              <a:rPr lang="en-US" sz="2400" dirty="0" err="1" smtClean="0"/>
              <a:t>mesma</a:t>
            </a:r>
            <a:r>
              <a:rPr lang="en-US" sz="2400" dirty="0" smtClean="0"/>
              <a:t> </a:t>
            </a:r>
            <a:r>
              <a:rPr lang="en-US" sz="2400" dirty="0" err="1" smtClean="0"/>
              <a:t>máquina</a:t>
            </a:r>
            <a:r>
              <a:rPr lang="en-US" sz="2400" dirty="0" smtClean="0"/>
              <a:t> </a:t>
            </a:r>
            <a:r>
              <a:rPr lang="en-US" sz="2400" dirty="0" err="1" smtClean="0"/>
              <a:t>física</a:t>
            </a:r>
            <a:r>
              <a:rPr lang="en-US" sz="2400" dirty="0" smtClean="0"/>
              <a:t> </a:t>
            </a:r>
            <a:r>
              <a:rPr lang="en-US" sz="2400" dirty="0" err="1" smtClean="0"/>
              <a:t>suporta</a:t>
            </a:r>
            <a:r>
              <a:rPr lang="en-US" sz="2400" dirty="0" smtClean="0"/>
              <a:t> </a:t>
            </a:r>
            <a:r>
              <a:rPr lang="en-US" sz="2400" dirty="0" err="1" smtClean="0"/>
              <a:t>várias</a:t>
            </a:r>
            <a:r>
              <a:rPr lang="en-US" sz="2400" dirty="0" smtClean="0"/>
              <a:t> </a:t>
            </a:r>
            <a:r>
              <a:rPr lang="en-US" sz="2400" dirty="0" err="1" smtClean="0"/>
              <a:t>máquinas</a:t>
            </a:r>
            <a:r>
              <a:rPr lang="en-US" sz="2400" dirty="0" smtClean="0"/>
              <a:t> </a:t>
            </a:r>
            <a:r>
              <a:rPr lang="en-US" sz="2400" dirty="0" err="1" smtClean="0"/>
              <a:t>virtuais</a:t>
            </a:r>
            <a:r>
              <a:rPr lang="en-US" sz="2400" dirty="0" smtClean="0"/>
              <a:t>.</a:t>
            </a:r>
          </a:p>
          <a:p>
            <a:pPr eaLnBrk="1" hangingPunct="1">
              <a:buFontTx/>
              <a:buNone/>
            </a:pPr>
            <a:endParaRPr lang="en-US" sz="2400" dirty="0" smtClean="0"/>
          </a:p>
          <a:p>
            <a:pPr eaLnBrk="1" hangingPunct="1">
              <a:buFontTx/>
              <a:buNone/>
            </a:pPr>
            <a:r>
              <a:rPr lang="en-US" sz="2400" dirty="0" err="1" smtClean="0"/>
              <a:t>Termo</a:t>
            </a:r>
            <a:r>
              <a:rPr lang="en-US" sz="2400" dirty="0" smtClean="0"/>
              <a:t> </a:t>
            </a:r>
            <a:r>
              <a:rPr lang="en-US" sz="2400" i="1" dirty="0" err="1" smtClean="0">
                <a:solidFill>
                  <a:srgbClr val="006600"/>
                </a:solidFill>
              </a:rPr>
              <a:t>Hipervisor</a:t>
            </a:r>
            <a:r>
              <a:rPr lang="en-US" sz="2400" dirty="0" smtClean="0"/>
              <a:t> é um monitor de </a:t>
            </a:r>
            <a:r>
              <a:rPr lang="en-US" sz="2400" dirty="0" err="1" smtClean="0"/>
              <a:t>máquina</a:t>
            </a:r>
            <a:r>
              <a:rPr lang="en-US" sz="2400" dirty="0" smtClean="0"/>
              <a:t> virtual.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2656"/>
            <a:ext cx="7772400" cy="731837"/>
          </a:xfrm>
        </p:spPr>
        <p:txBody>
          <a:bodyPr/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Máquinas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Virtuais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8263" y="1340768"/>
            <a:ext cx="3816225" cy="5373687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2400" dirty="0" err="1" smtClean="0"/>
              <a:t>Hipervisor</a:t>
            </a:r>
            <a:r>
              <a:rPr lang="en-US" sz="2400" dirty="0" smtClean="0"/>
              <a:t> do </a:t>
            </a:r>
            <a:r>
              <a:rPr lang="en-US" sz="2400" dirty="0" err="1" smtClean="0"/>
              <a:t>tipo</a:t>
            </a:r>
            <a:r>
              <a:rPr lang="en-US" sz="2400" dirty="0" smtClean="0"/>
              <a:t> 1: </a:t>
            </a:r>
            <a:r>
              <a:rPr lang="en-US" sz="2400" dirty="0" err="1" smtClean="0"/>
              <a:t>executado</a:t>
            </a:r>
            <a:r>
              <a:rPr lang="en-US" sz="2400" dirty="0" smtClean="0"/>
              <a:t> </a:t>
            </a:r>
            <a:r>
              <a:rPr lang="en-US" sz="2400" dirty="0" err="1" smtClean="0"/>
              <a:t>diretamente</a:t>
            </a:r>
            <a:r>
              <a:rPr lang="en-US" sz="2400" dirty="0" smtClean="0"/>
              <a:t> no hardware</a:t>
            </a:r>
          </a:p>
          <a:p>
            <a:pPr eaLnBrk="1" hangingPunct="1">
              <a:buFontTx/>
              <a:buNone/>
              <a:defRPr/>
            </a:pPr>
            <a:endParaRPr lang="en-US" sz="2400" dirty="0" smtClean="0">
              <a:solidFill>
                <a:srgbClr val="339933"/>
              </a:solidFill>
            </a:endParaRPr>
          </a:p>
          <a:p>
            <a:pPr eaLnBrk="1" hangingPunct="1">
              <a:buFontTx/>
              <a:buNone/>
              <a:defRPr/>
            </a:pPr>
            <a:endParaRPr lang="en-US" sz="2400" dirty="0" smtClean="0">
              <a:solidFill>
                <a:srgbClr val="339933"/>
              </a:solidFill>
            </a:endParaRPr>
          </a:p>
          <a:p>
            <a:pPr indent="17463" eaLnBrk="1" hangingPunct="1">
              <a:buFontTx/>
              <a:buNone/>
              <a:defRPr/>
            </a:pPr>
            <a:r>
              <a:rPr lang="en-US" sz="2400" dirty="0" err="1" smtClean="0">
                <a:solidFill>
                  <a:srgbClr val="339933"/>
                </a:solidFill>
              </a:rPr>
              <a:t>VMWare</a:t>
            </a:r>
            <a:r>
              <a:rPr lang="en-US" sz="2400" dirty="0" smtClean="0"/>
              <a:t> é um </a:t>
            </a:r>
            <a:r>
              <a:rPr lang="en-US" sz="2400" i="1" dirty="0" err="1" smtClean="0"/>
              <a:t>Hipervisor</a:t>
            </a:r>
            <a:r>
              <a:rPr lang="en-US" sz="2400" dirty="0" smtClean="0"/>
              <a:t> de </a:t>
            </a:r>
            <a:r>
              <a:rPr lang="en-US" sz="2400" dirty="0" err="1" smtClean="0"/>
              <a:t>tipo</a:t>
            </a:r>
            <a:r>
              <a:rPr lang="en-US" sz="2400" dirty="0" smtClean="0"/>
              <a:t> 2: </a:t>
            </a:r>
            <a:r>
              <a:rPr lang="en-US" sz="2400" dirty="0" err="1" smtClean="0"/>
              <a:t>executado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 </a:t>
            </a:r>
            <a:r>
              <a:rPr lang="en-US" sz="2400" dirty="0" err="1" smtClean="0"/>
              <a:t>aplicativo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camada</a:t>
            </a:r>
            <a:r>
              <a:rPr lang="en-US" sz="2400" dirty="0" smtClean="0"/>
              <a:t> superior de um SO </a:t>
            </a:r>
            <a:r>
              <a:rPr lang="en-US" sz="2400" dirty="0" err="1" smtClean="0"/>
              <a:t>hospedeiro</a:t>
            </a:r>
            <a:r>
              <a:rPr lang="en-US" sz="2400" dirty="0" smtClean="0"/>
              <a:t>. </a:t>
            </a:r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3" cstate="print"/>
          <a:srcRect t="4401" r="1624"/>
          <a:stretch>
            <a:fillRect/>
          </a:stretch>
        </p:blipFill>
        <p:spPr bwMode="auto">
          <a:xfrm>
            <a:off x="323528" y="1412875"/>
            <a:ext cx="4776787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32656"/>
            <a:ext cx="7772400" cy="731837"/>
          </a:xfrm>
        </p:spPr>
        <p:txBody>
          <a:bodyPr/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Computação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em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Nuvem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99592" y="1556792"/>
            <a:ext cx="6984776" cy="2592288"/>
          </a:xfrm>
        </p:spPr>
        <p:txBody>
          <a:bodyPr/>
          <a:lstStyle/>
          <a:p>
            <a:pPr indent="17463" eaLnBrk="1" hangingPunct="1">
              <a:buFontTx/>
              <a:buNone/>
              <a:defRPr/>
            </a:pPr>
            <a:r>
              <a:rPr lang="en-US" sz="2400" dirty="0" err="1" smtClean="0"/>
              <a:t>Tipo</a:t>
            </a:r>
            <a:r>
              <a:rPr lang="en-US" sz="2400" dirty="0" smtClean="0"/>
              <a:t> de </a:t>
            </a:r>
            <a:r>
              <a:rPr lang="en-US" sz="2400" dirty="0" err="1" smtClean="0"/>
              <a:t>Computação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distribui</a:t>
            </a:r>
            <a:r>
              <a:rPr lang="en-US" sz="2400" dirty="0" smtClean="0"/>
              <a:t> a </a:t>
            </a:r>
            <a:r>
              <a:rPr lang="en-US" sz="2400" dirty="0" err="1" smtClean="0"/>
              <a:t>computação</a:t>
            </a:r>
            <a:r>
              <a:rPr lang="en-US" sz="2400" dirty="0" smtClean="0"/>
              <a:t>, </a:t>
            </a:r>
            <a:r>
              <a:rPr lang="en-US" sz="2400" dirty="0" err="1" smtClean="0"/>
              <a:t>armazenamento</a:t>
            </a:r>
            <a:r>
              <a:rPr lang="en-US" sz="2400" dirty="0" smtClean="0"/>
              <a:t> e </a:t>
            </a:r>
            <a:r>
              <a:rPr lang="en-US" sz="2400" dirty="0" err="1" smtClean="0"/>
              <a:t>aplicativos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serviço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rede</a:t>
            </a:r>
            <a:r>
              <a:rPr lang="en-US" sz="2400" dirty="0" smtClean="0"/>
              <a:t>. </a:t>
            </a:r>
            <a:r>
              <a:rPr lang="en-US" sz="2400" dirty="0" err="1" smtClean="0"/>
              <a:t>Extensão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</a:t>
            </a:r>
            <a:r>
              <a:rPr lang="en-US" sz="2400" dirty="0" err="1" smtClean="0"/>
              <a:t>virtualização</a:t>
            </a:r>
            <a:r>
              <a:rPr lang="en-US" sz="2400" dirty="0" smtClean="0"/>
              <a:t>.</a:t>
            </a:r>
          </a:p>
          <a:p>
            <a:pPr indent="17463" eaLnBrk="1" hangingPunct="1">
              <a:buFontTx/>
              <a:buNone/>
              <a:defRPr/>
            </a:pPr>
            <a:endParaRPr lang="en-US" sz="2400" dirty="0" smtClean="0"/>
          </a:p>
          <a:p>
            <a:pPr indent="17463" eaLnBrk="1" hangingPunct="1">
              <a:buFontTx/>
              <a:buNone/>
              <a:defRPr/>
            </a:pPr>
            <a:r>
              <a:rPr lang="pt-BR" sz="2400" dirty="0" smtClean="0"/>
              <a:t>Ex: </a:t>
            </a:r>
            <a:r>
              <a:rPr lang="pt-BR" sz="2400" dirty="0" smtClean="0">
                <a:solidFill>
                  <a:srgbClr val="339933"/>
                </a:solidFill>
              </a:rPr>
              <a:t>EC2 (</a:t>
            </a:r>
            <a:r>
              <a:rPr lang="pt-BR" sz="2400" dirty="0" err="1" smtClean="0">
                <a:solidFill>
                  <a:srgbClr val="339933"/>
                </a:solidFill>
              </a:rPr>
              <a:t>Elastic</a:t>
            </a:r>
            <a:r>
              <a:rPr lang="pt-BR" sz="2400" dirty="0" smtClean="0">
                <a:solidFill>
                  <a:srgbClr val="339933"/>
                </a:solidFill>
              </a:rPr>
              <a:t> Compute </a:t>
            </a:r>
            <a:r>
              <a:rPr lang="pt-BR" sz="2400" dirty="0" err="1" smtClean="0">
                <a:solidFill>
                  <a:srgbClr val="339933"/>
                </a:solidFill>
              </a:rPr>
              <a:t>Cloud</a:t>
            </a:r>
            <a:r>
              <a:rPr lang="pt-BR" sz="2400" dirty="0" smtClean="0"/>
              <a:t>) da </a:t>
            </a:r>
            <a:r>
              <a:rPr lang="pt-BR" sz="2400" dirty="0" err="1" smtClean="0"/>
              <a:t>Amazon</a:t>
            </a:r>
            <a:r>
              <a:rPr lang="pt-BR" sz="2400" dirty="0" smtClean="0"/>
              <a:t> =&gt; milhares de servidores, milhões de </a:t>
            </a:r>
            <a:r>
              <a:rPr lang="pt-BR" sz="2400" dirty="0" err="1" smtClean="0"/>
              <a:t>VMs</a:t>
            </a:r>
            <a:r>
              <a:rPr lang="pt-BR" sz="2400" dirty="0" smtClean="0"/>
              <a:t> e </a:t>
            </a:r>
            <a:r>
              <a:rPr lang="pt-BR" sz="2400" dirty="0" err="1" smtClean="0"/>
              <a:t>petabytes</a:t>
            </a:r>
            <a:r>
              <a:rPr lang="pt-BR" sz="2400" dirty="0" smtClean="0"/>
              <a:t> de armazenamento. Usuários pagam por mês.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772400" cy="7318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>
                <a:solidFill>
                  <a:schemeClr val="tx1"/>
                </a:solidFill>
              </a:rPr>
              <a:t>C versus Java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339999"/>
            <a:ext cx="7921252" cy="5113337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2400" dirty="0" err="1" smtClean="0">
                <a:solidFill>
                  <a:srgbClr val="339933"/>
                </a:solidFill>
              </a:rPr>
              <a:t>Tanenbaum</a:t>
            </a:r>
            <a:r>
              <a:rPr lang="en-US" sz="2400" dirty="0" smtClean="0"/>
              <a:t>: </a:t>
            </a:r>
            <a:r>
              <a:rPr lang="en-US" sz="2400" dirty="0" err="1" smtClean="0"/>
              <a:t>Ambas</a:t>
            </a:r>
            <a:r>
              <a:rPr lang="en-US" sz="2400" dirty="0" smtClean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linguagens</a:t>
            </a:r>
            <a:r>
              <a:rPr lang="en-US" sz="2400" dirty="0" smtClean="0"/>
              <a:t> </a:t>
            </a:r>
            <a:r>
              <a:rPr lang="en-US" sz="2400" dirty="0" err="1" smtClean="0"/>
              <a:t>imperativas</a:t>
            </a:r>
            <a:r>
              <a:rPr lang="en-US" sz="2400" dirty="0" smtClean="0"/>
              <a:t> com </a:t>
            </a:r>
            <a:r>
              <a:rPr lang="en-US" sz="2400" dirty="0" err="1" smtClean="0"/>
              <a:t>tipos</a:t>
            </a:r>
            <a:r>
              <a:rPr lang="en-US" sz="2400" dirty="0" smtClean="0"/>
              <a:t> de dados, </a:t>
            </a:r>
            <a:r>
              <a:rPr lang="en-US" sz="2400" dirty="0" err="1" smtClean="0"/>
              <a:t>variáveis</a:t>
            </a:r>
            <a:r>
              <a:rPr lang="en-US" sz="2400" dirty="0" smtClean="0"/>
              <a:t> e </a:t>
            </a:r>
            <a:r>
              <a:rPr lang="en-US" sz="2400" dirty="0" err="1" smtClean="0"/>
              <a:t>comandos</a:t>
            </a:r>
            <a:r>
              <a:rPr lang="en-US" sz="2400" dirty="0" smtClean="0"/>
              <a:t>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. </a:t>
            </a:r>
          </a:p>
          <a:p>
            <a:pPr indent="17463" eaLnBrk="1" hangingPunct="1">
              <a:buFontTx/>
              <a:buNone/>
              <a:defRPr/>
            </a:pPr>
            <a:r>
              <a:rPr lang="en-US" sz="2400" dirty="0" err="1" smtClean="0"/>
              <a:t>Ponteiros</a:t>
            </a:r>
            <a:r>
              <a:rPr lang="en-US" sz="2400" dirty="0" smtClean="0"/>
              <a:t> </a:t>
            </a:r>
            <a:r>
              <a:rPr lang="en-US" sz="2400" dirty="0" err="1" smtClean="0"/>
              <a:t>explícitos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existem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JAVA. </a:t>
            </a:r>
            <a:r>
              <a:rPr lang="en-US" sz="2400" dirty="0" err="1" smtClean="0"/>
              <a:t>Em</a:t>
            </a:r>
            <a:r>
              <a:rPr lang="en-US" sz="2400" dirty="0" smtClean="0"/>
              <a:t> C a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</a:t>
            </a:r>
            <a:r>
              <a:rPr lang="en-US" sz="2400" dirty="0" err="1" smtClean="0"/>
              <a:t>deve</a:t>
            </a:r>
            <a:r>
              <a:rPr lang="en-US" sz="2400" dirty="0" smtClean="0"/>
              <a:t> ser </a:t>
            </a:r>
            <a:r>
              <a:rPr lang="en-US" sz="2400" dirty="0" err="1" smtClean="0"/>
              <a:t>explicitamente</a:t>
            </a:r>
            <a:r>
              <a:rPr lang="en-US" sz="2400" dirty="0" smtClean="0"/>
              <a:t> </a:t>
            </a:r>
            <a:r>
              <a:rPr lang="en-US" sz="2400" dirty="0" err="1" smtClean="0"/>
              <a:t>alocada</a:t>
            </a:r>
            <a:r>
              <a:rPr lang="en-US" sz="2400" dirty="0" smtClean="0"/>
              <a:t> e </a:t>
            </a:r>
            <a:r>
              <a:rPr lang="en-US" sz="2400" dirty="0" err="1" smtClean="0"/>
              <a:t>liberada</a:t>
            </a:r>
            <a:r>
              <a:rPr lang="en-US" sz="2400" dirty="0" smtClean="0"/>
              <a:t> e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-se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total </a:t>
            </a:r>
            <a:r>
              <a:rPr lang="en-US" sz="2400" dirty="0" err="1" smtClean="0"/>
              <a:t>sobre</a:t>
            </a:r>
            <a:r>
              <a:rPr lang="en-US" sz="2400" dirty="0" smtClean="0"/>
              <a:t> a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. </a:t>
            </a:r>
          </a:p>
          <a:p>
            <a:pPr indent="17463" eaLnBrk="1" hangingPunct="1">
              <a:buFontTx/>
              <a:buNone/>
              <a:defRPr/>
            </a:pPr>
            <a:r>
              <a:rPr lang="en-US" sz="2400" dirty="0" err="1" smtClean="0"/>
              <a:t>Quando</a:t>
            </a:r>
            <a:r>
              <a:rPr lang="en-US" sz="2400" dirty="0" smtClean="0"/>
              <a:t> </a:t>
            </a:r>
            <a:r>
              <a:rPr lang="en-US" sz="2400" dirty="0" err="1" smtClean="0"/>
              <a:t>há</a:t>
            </a:r>
            <a:r>
              <a:rPr lang="en-US" sz="2400" dirty="0" smtClean="0"/>
              <a:t> um </a:t>
            </a:r>
            <a:r>
              <a:rPr lang="en-US" sz="2400" dirty="0" err="1" smtClean="0"/>
              <a:t>interrupção</a:t>
            </a:r>
            <a:r>
              <a:rPr lang="en-US" sz="2400" dirty="0" smtClean="0"/>
              <a:t>, o SO </a:t>
            </a:r>
            <a:r>
              <a:rPr lang="en-US" sz="2400" dirty="0" err="1" smtClean="0"/>
              <a:t>deve</a:t>
            </a:r>
            <a:r>
              <a:rPr lang="en-US" sz="2400" dirty="0" smtClean="0"/>
              <a:t> </a:t>
            </a:r>
            <a:r>
              <a:rPr lang="en-US" sz="2400" dirty="0" err="1" smtClean="0"/>
              <a:t>executar</a:t>
            </a:r>
            <a:r>
              <a:rPr lang="en-US" sz="2400" dirty="0" smtClean="0"/>
              <a:t> </a:t>
            </a:r>
            <a:r>
              <a:rPr lang="en-US" sz="2400" dirty="0" err="1" smtClean="0"/>
              <a:t>ações</a:t>
            </a:r>
            <a:r>
              <a:rPr lang="en-US" sz="2400" dirty="0" smtClean="0"/>
              <a:t> </a:t>
            </a:r>
            <a:r>
              <a:rPr lang="en-US" sz="2400" dirty="0" err="1" smtClean="0"/>
              <a:t>imediatamente</a:t>
            </a:r>
            <a:r>
              <a:rPr lang="en-US" sz="2400" dirty="0" smtClean="0"/>
              <a:t> e a </a:t>
            </a:r>
            <a:r>
              <a:rPr lang="en-US" sz="2400" dirty="0" err="1" smtClean="0"/>
              <a:t>entrada</a:t>
            </a:r>
            <a:r>
              <a:rPr lang="en-US" sz="2400" dirty="0" smtClean="0"/>
              <a:t> de um </a:t>
            </a:r>
            <a:r>
              <a:rPr lang="en-US" sz="2400" dirty="0" err="1" smtClean="0"/>
              <a:t>coletor</a:t>
            </a:r>
            <a:r>
              <a:rPr lang="en-US" sz="2400" dirty="0" smtClean="0"/>
              <a:t> de </a:t>
            </a:r>
            <a:r>
              <a:rPr lang="en-US" sz="2400" dirty="0" err="1" smtClean="0"/>
              <a:t>lixo</a:t>
            </a:r>
            <a:r>
              <a:rPr lang="en-US" sz="2400" dirty="0" smtClean="0"/>
              <a:t> </a:t>
            </a:r>
            <a:r>
              <a:rPr lang="en-US" sz="2400" dirty="0" err="1" smtClean="0"/>
              <a:t>pode</a:t>
            </a:r>
            <a:r>
              <a:rPr lang="en-US" sz="2400" dirty="0" smtClean="0"/>
              <a:t> ser </a:t>
            </a:r>
            <a:r>
              <a:rPr lang="en-US" sz="2400" dirty="0" err="1" smtClean="0"/>
              <a:t>intolerável</a:t>
            </a:r>
            <a:r>
              <a:rPr lang="en-US" sz="2400" dirty="0" smtClean="0"/>
              <a:t>. Windows e Linux </a:t>
            </a:r>
            <a:r>
              <a:rPr lang="en-US" sz="2400" dirty="0" err="1" smtClean="0"/>
              <a:t>foram</a:t>
            </a:r>
            <a:r>
              <a:rPr lang="en-US" sz="2400" dirty="0" smtClean="0"/>
              <a:t> </a:t>
            </a:r>
            <a:r>
              <a:rPr lang="en-US" sz="2400" dirty="0" err="1" smtClean="0"/>
              <a:t>feitos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C.</a:t>
            </a:r>
          </a:p>
          <a:p>
            <a:pPr eaLnBrk="1" hangingPunct="1">
              <a:buFontTx/>
              <a:buNone/>
              <a:defRPr/>
            </a:pPr>
            <a:r>
              <a:rPr lang="en-US" sz="2400" dirty="0" err="1" smtClean="0">
                <a:solidFill>
                  <a:srgbClr val="339933"/>
                </a:solidFill>
              </a:rPr>
              <a:t>Silberschatz</a:t>
            </a:r>
            <a:r>
              <a:rPr lang="en-US" sz="2400" dirty="0" smtClean="0"/>
              <a:t>: JAVA </a:t>
            </a:r>
            <a:r>
              <a:rPr lang="en-US" sz="2400" dirty="0" err="1" smtClean="0"/>
              <a:t>conta</a:t>
            </a:r>
            <a:r>
              <a:rPr lang="en-US" sz="2400" dirty="0" smtClean="0"/>
              <a:t> com </a:t>
            </a:r>
            <a:r>
              <a:rPr lang="en-US" sz="2400" dirty="0" err="1" smtClean="0"/>
              <a:t>recursos</a:t>
            </a:r>
            <a:r>
              <a:rPr lang="en-US" sz="2400" dirty="0" smtClean="0"/>
              <a:t> de </a:t>
            </a:r>
            <a:r>
              <a:rPr lang="en-US" sz="2400" dirty="0" err="1" smtClean="0"/>
              <a:t>segurança</a:t>
            </a:r>
            <a:r>
              <a:rPr lang="en-US" sz="2400" dirty="0" smtClean="0"/>
              <a:t> de </a:t>
            </a:r>
            <a:r>
              <a:rPr lang="en-US" sz="2400" dirty="0" err="1" smtClean="0"/>
              <a:t>tipo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proteger</a:t>
            </a:r>
            <a:r>
              <a:rPr lang="en-US" sz="2400" dirty="0" smtClean="0"/>
              <a:t> a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 =&gt; </a:t>
            </a:r>
            <a:r>
              <a:rPr lang="en-US" sz="2400" dirty="0" err="1" smtClean="0"/>
              <a:t>desejável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dispositivos</a:t>
            </a:r>
            <a:r>
              <a:rPr lang="en-US" sz="2400" dirty="0" smtClean="0"/>
              <a:t> de hw </a:t>
            </a:r>
            <a:r>
              <a:rPr lang="en-US" sz="2400" dirty="0" err="1" smtClean="0"/>
              <a:t>pequenos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não</a:t>
            </a:r>
            <a:r>
              <a:rPr lang="en-US" sz="2400" dirty="0" smtClean="0"/>
              <a:t> </a:t>
            </a:r>
            <a:r>
              <a:rPr lang="en-US" sz="2400" dirty="0" err="1" smtClean="0"/>
              <a:t>tenham</a:t>
            </a:r>
            <a:r>
              <a:rPr lang="en-US" sz="2400" dirty="0" smtClean="0"/>
              <a:t> </a:t>
            </a:r>
            <a:r>
              <a:rPr lang="en-US" sz="2400" dirty="0" err="1" smtClean="0"/>
              <a:t>recursos</a:t>
            </a:r>
            <a:r>
              <a:rPr lang="en-US" sz="2400" dirty="0" smtClean="0"/>
              <a:t> de hw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proteção</a:t>
            </a:r>
            <a:r>
              <a:rPr lang="en-US" sz="2400" dirty="0" smtClean="0"/>
              <a:t> à </a:t>
            </a:r>
            <a:r>
              <a:rPr lang="en-US" sz="2400" dirty="0" err="1" smtClean="0"/>
              <a:t>memória</a:t>
            </a:r>
            <a:r>
              <a:rPr lang="en-US" sz="2400" dirty="0" smtClean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874713"/>
          </a:xfrm>
        </p:spPr>
        <p:txBody>
          <a:bodyPr/>
          <a:lstStyle/>
          <a:p>
            <a:pPr eaLnBrk="1" hangingPunct="1"/>
            <a:r>
              <a:rPr lang="pt-BR" sz="4000" dirty="0" smtClean="0">
                <a:solidFill>
                  <a:schemeClr val="tx1"/>
                </a:solidFill>
              </a:rPr>
              <a:t>Primeiro computador - </a:t>
            </a:r>
            <a:r>
              <a:rPr lang="pt-BR" sz="4000" dirty="0" err="1" smtClean="0">
                <a:solidFill>
                  <a:schemeClr val="tx1"/>
                </a:solidFill>
              </a:rPr>
              <a:t>Colossus</a:t>
            </a:r>
            <a:endParaRPr lang="pt-BR" sz="4000" dirty="0" smtClean="0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1595438"/>
            <a:ext cx="2747963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6925" y="1544638"/>
            <a:ext cx="3173413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388" y="3852863"/>
            <a:ext cx="2746375" cy="205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557588" y="4352925"/>
            <a:ext cx="558641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/>
              <a:t>Projetado pela equipe liderada por Alan Turing na Inglaterra. </a:t>
            </a:r>
            <a:r>
              <a:rPr lang="pt-BR" dirty="0" err="1"/>
              <a:t>Colossus</a:t>
            </a:r>
            <a:r>
              <a:rPr lang="pt-BR" dirty="0"/>
              <a:t> foi reconstruído com base em fotos e diagramas antigos</a:t>
            </a:r>
            <a:r>
              <a:rPr lang="pt-BR" dirty="0" smtClean="0"/>
              <a:t>.</a:t>
            </a:r>
          </a:p>
          <a:p>
            <a:pPr>
              <a:spcBef>
                <a:spcPct val="50000"/>
              </a:spcBef>
            </a:pPr>
            <a:r>
              <a:rPr lang="pt-BR" dirty="0" smtClean="0"/>
              <a:t>Assistam ao filme: O Jogo da Imitação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772400" cy="7318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smtClean="0">
                <a:solidFill>
                  <a:schemeClr val="tx1"/>
                </a:solidFill>
              </a:rPr>
              <a:t>Unidades Métricas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628775"/>
            <a:ext cx="7488237" cy="439261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 smtClean="0"/>
              <a:t>A </a:t>
            </a:r>
            <a:r>
              <a:rPr lang="en-US" sz="2800" dirty="0" err="1" smtClean="0"/>
              <a:t>seguinte</a:t>
            </a:r>
            <a:r>
              <a:rPr lang="en-US" sz="2800" dirty="0" smtClean="0"/>
              <a:t> </a:t>
            </a:r>
            <a:r>
              <a:rPr lang="en-US" sz="2800" dirty="0" err="1" smtClean="0"/>
              <a:t>convenção</a:t>
            </a:r>
            <a:r>
              <a:rPr lang="en-US" sz="2800" dirty="0" smtClean="0"/>
              <a:t> </a:t>
            </a:r>
            <a:r>
              <a:rPr lang="en-US" sz="2800" dirty="0" err="1" smtClean="0"/>
              <a:t>será</a:t>
            </a:r>
            <a:r>
              <a:rPr lang="en-US" sz="2800" dirty="0" smtClean="0"/>
              <a:t> </a:t>
            </a:r>
            <a:r>
              <a:rPr lang="en-US" sz="2800" dirty="0" err="1" smtClean="0"/>
              <a:t>adotada</a:t>
            </a:r>
            <a:r>
              <a:rPr lang="en-US" sz="2800" dirty="0" smtClean="0"/>
              <a:t>:</a:t>
            </a:r>
          </a:p>
          <a:p>
            <a:pPr eaLnBrk="1" hangingPunct="1">
              <a:buFontTx/>
              <a:buNone/>
            </a:pPr>
            <a:r>
              <a:rPr lang="en-US" sz="2800" dirty="0" smtClean="0">
                <a:solidFill>
                  <a:srgbClr val="006600"/>
                </a:solidFill>
              </a:rPr>
              <a:t>Para </a:t>
            </a:r>
            <a:r>
              <a:rPr lang="en-US" sz="2800" dirty="0" err="1" smtClean="0">
                <a:solidFill>
                  <a:srgbClr val="006600"/>
                </a:solidFill>
              </a:rPr>
              <a:t>tamanho</a:t>
            </a:r>
            <a:r>
              <a:rPr lang="en-US" sz="2800" dirty="0" smtClean="0">
                <a:solidFill>
                  <a:srgbClr val="006600"/>
                </a:solidFill>
              </a:rPr>
              <a:t> de </a:t>
            </a:r>
            <a:r>
              <a:rPr lang="en-US" sz="2800" dirty="0" err="1" smtClean="0">
                <a:solidFill>
                  <a:srgbClr val="006600"/>
                </a:solidFill>
              </a:rPr>
              <a:t>memória</a:t>
            </a:r>
            <a:r>
              <a:rPr lang="en-US" sz="2800" dirty="0" smtClean="0">
                <a:solidFill>
                  <a:srgbClr val="006600"/>
                </a:solidFill>
              </a:rPr>
              <a:t>:</a:t>
            </a:r>
            <a:r>
              <a:rPr lang="en-US" sz="2800" dirty="0" smtClean="0"/>
              <a:t> </a:t>
            </a:r>
          </a:p>
          <a:p>
            <a:pPr algn="ctr" eaLnBrk="1" hangingPunct="1">
              <a:buFontTx/>
              <a:buNone/>
            </a:pPr>
            <a:r>
              <a:rPr lang="en-US" sz="2800" dirty="0" smtClean="0">
                <a:solidFill>
                  <a:srgbClr val="990033"/>
                </a:solidFill>
              </a:rPr>
              <a:t>1KB=2</a:t>
            </a:r>
            <a:r>
              <a:rPr lang="en-US" sz="2800" baseline="30000" dirty="0" smtClean="0">
                <a:solidFill>
                  <a:srgbClr val="990033"/>
                </a:solidFill>
              </a:rPr>
              <a:t>10</a:t>
            </a:r>
            <a:r>
              <a:rPr lang="en-US" sz="2800" dirty="0" smtClean="0">
                <a:solidFill>
                  <a:srgbClr val="990033"/>
                </a:solidFill>
              </a:rPr>
              <a:t> (</a:t>
            </a:r>
            <a:r>
              <a:rPr lang="en-US" sz="2800" dirty="0" err="1" smtClean="0">
                <a:solidFill>
                  <a:srgbClr val="990033"/>
                </a:solidFill>
              </a:rPr>
              <a:t>não</a:t>
            </a:r>
            <a:r>
              <a:rPr lang="en-US" sz="2800" dirty="0" smtClean="0">
                <a:solidFill>
                  <a:srgbClr val="990033"/>
                </a:solidFill>
              </a:rPr>
              <a:t> 10</a:t>
            </a:r>
            <a:r>
              <a:rPr lang="en-US" sz="2800" baseline="30000" dirty="0" smtClean="0">
                <a:solidFill>
                  <a:srgbClr val="990033"/>
                </a:solidFill>
              </a:rPr>
              <a:t>3</a:t>
            </a:r>
            <a:r>
              <a:rPr lang="en-US" sz="2800" dirty="0" smtClean="0">
                <a:solidFill>
                  <a:srgbClr val="990033"/>
                </a:solidFill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(Idem MB, GB...)</a:t>
            </a:r>
          </a:p>
          <a:p>
            <a:pPr eaLnBrk="1" hangingPunct="1">
              <a:buFontTx/>
              <a:buNone/>
            </a:pPr>
            <a:endParaRPr lang="en-US" sz="2800" dirty="0" smtClean="0"/>
          </a:p>
          <a:p>
            <a:pPr eaLnBrk="1" hangingPunct="1">
              <a:buFontTx/>
              <a:buNone/>
            </a:pPr>
            <a:r>
              <a:rPr lang="en-US" sz="2800" dirty="0" smtClean="0">
                <a:solidFill>
                  <a:srgbClr val="006600"/>
                </a:solidFill>
              </a:rPr>
              <a:t>Para </a:t>
            </a:r>
            <a:r>
              <a:rPr lang="en-US" sz="2800" dirty="0" err="1" smtClean="0">
                <a:solidFill>
                  <a:srgbClr val="006600"/>
                </a:solidFill>
              </a:rPr>
              <a:t>velocidade</a:t>
            </a:r>
            <a:r>
              <a:rPr lang="en-US" sz="2800" dirty="0" smtClean="0">
                <a:solidFill>
                  <a:srgbClr val="006600"/>
                </a:solidFill>
              </a:rPr>
              <a:t> de </a:t>
            </a:r>
            <a:r>
              <a:rPr lang="en-US" sz="2800" dirty="0" err="1" smtClean="0">
                <a:solidFill>
                  <a:srgbClr val="006600"/>
                </a:solidFill>
              </a:rPr>
              <a:t>comunicação</a:t>
            </a:r>
            <a:r>
              <a:rPr lang="en-US" sz="2800" dirty="0" smtClean="0">
                <a:solidFill>
                  <a:srgbClr val="006600"/>
                </a:solidFill>
              </a:rPr>
              <a:t>:</a:t>
            </a:r>
          </a:p>
          <a:p>
            <a:pPr algn="ctr" eaLnBrk="1" hangingPunct="1">
              <a:buFontTx/>
              <a:buNone/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990033"/>
                </a:solidFill>
              </a:rPr>
              <a:t>1Kbps= 10</a:t>
            </a:r>
            <a:r>
              <a:rPr lang="en-US" sz="2800" baseline="30000" dirty="0" smtClean="0">
                <a:solidFill>
                  <a:srgbClr val="990033"/>
                </a:solidFill>
              </a:rPr>
              <a:t>3 </a:t>
            </a:r>
            <a:r>
              <a:rPr lang="en-US" sz="2800" dirty="0" smtClean="0">
                <a:solidFill>
                  <a:srgbClr val="990033"/>
                </a:solidFill>
              </a:rPr>
              <a:t>bits </a:t>
            </a:r>
            <a:r>
              <a:rPr lang="en-US" sz="2800" dirty="0" err="1" smtClean="0">
                <a:solidFill>
                  <a:srgbClr val="990033"/>
                </a:solidFill>
              </a:rPr>
              <a:t>por</a:t>
            </a:r>
            <a:r>
              <a:rPr lang="en-US" sz="2800" dirty="0" smtClean="0">
                <a:solidFill>
                  <a:srgbClr val="990033"/>
                </a:solidFill>
              </a:rPr>
              <a:t> </a:t>
            </a:r>
            <a:r>
              <a:rPr lang="en-US" sz="2800" dirty="0" err="1" smtClean="0">
                <a:solidFill>
                  <a:srgbClr val="990033"/>
                </a:solidFill>
              </a:rPr>
              <a:t>segundo</a:t>
            </a:r>
            <a:endParaRPr lang="en-US" sz="2800" dirty="0" smtClean="0">
              <a:solidFill>
                <a:srgbClr val="990033"/>
              </a:solidFill>
            </a:endParaRPr>
          </a:p>
          <a:p>
            <a:pPr eaLnBrk="1" hangingPunct="1">
              <a:buFontTx/>
              <a:buNone/>
            </a:pPr>
            <a:r>
              <a:rPr lang="en-US" sz="2800" dirty="0" smtClean="0"/>
              <a:t>(Idem </a:t>
            </a:r>
            <a:r>
              <a:rPr lang="en-US" sz="2800" dirty="0" err="1" smtClean="0"/>
              <a:t>para</a:t>
            </a:r>
            <a:r>
              <a:rPr lang="en-US" sz="2800" dirty="0" smtClean="0"/>
              <a:t>  Mbps, </a:t>
            </a:r>
            <a:r>
              <a:rPr lang="en-US" sz="2800" dirty="0" err="1" smtClean="0"/>
              <a:t>Gbps</a:t>
            </a:r>
            <a:r>
              <a:rPr lang="en-US" sz="2800" dirty="0" smtClean="0"/>
              <a:t>...)</a:t>
            </a:r>
            <a:endParaRPr lang="en-US" sz="2800" baseline="30000" dirty="0" smtClean="0"/>
          </a:p>
          <a:p>
            <a:pPr eaLnBrk="1" hangingPunct="1">
              <a:buFontTx/>
              <a:buNone/>
            </a:pPr>
            <a:endParaRPr lang="en-US" sz="2800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772400" cy="7318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err="1" smtClean="0">
                <a:solidFill>
                  <a:schemeClr val="tx1"/>
                </a:solidFill>
              </a:rPr>
              <a:t>Cenas</a:t>
            </a:r>
            <a:r>
              <a:rPr lang="en-US" sz="4000" dirty="0" smtClean="0">
                <a:solidFill>
                  <a:schemeClr val="tx1"/>
                </a:solidFill>
              </a:rPr>
              <a:t> dos </a:t>
            </a:r>
            <a:r>
              <a:rPr lang="en-US" sz="4000" dirty="0" err="1" smtClean="0">
                <a:solidFill>
                  <a:schemeClr val="tx1"/>
                </a:solidFill>
              </a:rPr>
              <a:t>próximos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capítulos</a:t>
            </a:r>
            <a:r>
              <a:rPr lang="en-US" sz="400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576" y="1628800"/>
            <a:ext cx="7488237" cy="4392613"/>
          </a:xfrm>
        </p:spPr>
        <p:txBody>
          <a:bodyPr/>
          <a:lstStyle/>
          <a:p>
            <a:pPr eaLnBrk="1" hangingPunct="1">
              <a:buNone/>
            </a:pPr>
            <a:r>
              <a:rPr lang="pt-BR" sz="2800" strike="sngStrike" dirty="0" smtClean="0"/>
              <a:t>Capítulo 1 – Introdução</a:t>
            </a:r>
          </a:p>
          <a:p>
            <a:pPr eaLnBrk="1" hangingPunct="1">
              <a:buFontTx/>
              <a:buNone/>
            </a:pPr>
            <a:r>
              <a:rPr lang="pt-BR" sz="2800" dirty="0" smtClean="0"/>
              <a:t>Capítulo 2 – Processos e Threads</a:t>
            </a:r>
          </a:p>
          <a:p>
            <a:pPr eaLnBrk="1" hangingPunct="1">
              <a:buFontTx/>
              <a:buNone/>
            </a:pPr>
            <a:r>
              <a:rPr lang="pt-BR" sz="2800" dirty="0" smtClean="0"/>
              <a:t>Capítulo 3 – Gerenciamento de Memória</a:t>
            </a:r>
          </a:p>
          <a:p>
            <a:pPr eaLnBrk="1" hangingPunct="1">
              <a:buFontTx/>
              <a:buNone/>
            </a:pPr>
            <a:r>
              <a:rPr lang="pt-BR" sz="2800" dirty="0" smtClean="0"/>
              <a:t>Capítulo 4 – Sistemas de Arquivos</a:t>
            </a:r>
          </a:p>
          <a:p>
            <a:pPr eaLnBrk="1" hangingPunct="1">
              <a:buFontTx/>
              <a:buNone/>
            </a:pPr>
            <a:r>
              <a:rPr lang="pt-BR" sz="2800" dirty="0" smtClean="0"/>
              <a:t>Capítulo 5 – Entrada/Saída</a:t>
            </a:r>
          </a:p>
          <a:p>
            <a:pPr marL="1938338" indent="-1938338" eaLnBrk="1" hangingPunct="1">
              <a:buFontTx/>
              <a:buNone/>
            </a:pPr>
            <a:r>
              <a:rPr lang="pt-BR" sz="2800" dirty="0" smtClean="0"/>
              <a:t>Capítulo 8 - Sistemas com Múltiplos Processadores</a:t>
            </a:r>
          </a:p>
          <a:p>
            <a:pPr eaLnBrk="1" hangingPunct="1">
              <a:buFontTx/>
              <a:buNone/>
            </a:pPr>
            <a:r>
              <a:rPr lang="pt-BR" sz="2800" dirty="0" smtClean="0"/>
              <a:t>Capítulo 9 – Segurança</a:t>
            </a:r>
          </a:p>
          <a:p>
            <a:pPr eaLnBrk="1" hangingPunct="1">
              <a:buFontTx/>
              <a:buNone/>
            </a:pPr>
            <a:endParaRPr lang="en-US" sz="2800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0"/>
            <a:ext cx="77724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z="4000" dirty="0" smtClean="0">
                <a:solidFill>
                  <a:schemeClr val="tx1"/>
                </a:solidFill>
              </a:rPr>
              <a:t>Primeira geração - ENIAC</a:t>
            </a:r>
          </a:p>
        </p:txBody>
      </p:sp>
      <p:pic>
        <p:nvPicPr>
          <p:cNvPr id="12291" name="Picture 9" descr="eniac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55576" y="1052736"/>
            <a:ext cx="3241675" cy="2479675"/>
          </a:xfrm>
          <a:noFill/>
        </p:spPr>
      </p:pic>
      <p:sp>
        <p:nvSpPr>
          <p:cNvPr id="12292" name="Rectangle 7"/>
          <p:cNvSpPr>
            <a:spLocks noChangeArrowheads="1"/>
          </p:cNvSpPr>
          <p:nvPr/>
        </p:nvSpPr>
        <p:spPr bwMode="auto">
          <a:xfrm>
            <a:off x="251520" y="3694380"/>
            <a:ext cx="864235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dirty="0"/>
              <a:t>ENIAC - Rival </a:t>
            </a:r>
            <a:r>
              <a:rPr lang="en-US" dirty="0" err="1"/>
              <a:t>americano</a:t>
            </a:r>
            <a:r>
              <a:rPr lang="en-US" dirty="0"/>
              <a:t>, </a:t>
            </a:r>
            <a:r>
              <a:rPr lang="en-US" dirty="0" err="1"/>
              <a:t>saiu</a:t>
            </a:r>
            <a:r>
              <a:rPr lang="en-US" dirty="0"/>
              <a:t> 3 </a:t>
            </a:r>
            <a:r>
              <a:rPr lang="en-US" dirty="0" err="1"/>
              <a:t>anos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 do Colossus:</a:t>
            </a:r>
          </a:p>
          <a:p>
            <a:r>
              <a:rPr lang="en-US" dirty="0"/>
              <a:t>"... </a:t>
            </a:r>
            <a:r>
              <a:rPr lang="pt-BR" dirty="0"/>
              <a:t>Com o advento do uso cotidiano de cálculos elaborados, a velocidade tornou-se primordial, com um grau tão elevado que não existe uma máquina no mercado hoje capaz de satisfazer a demanda total dos modernos métodos computacionais </a:t>
            </a:r>
            <a:r>
              <a:rPr lang="en-US" dirty="0"/>
              <a:t>." – </a:t>
            </a:r>
            <a:r>
              <a:rPr lang="en-US" dirty="0" err="1"/>
              <a:t>extraído</a:t>
            </a:r>
            <a:r>
              <a:rPr lang="en-US" dirty="0"/>
              <a:t> </a:t>
            </a:r>
            <a:r>
              <a:rPr lang="en-US" dirty="0" err="1"/>
              <a:t>da</a:t>
            </a:r>
            <a:r>
              <a:rPr lang="en-US" dirty="0"/>
              <a:t> </a:t>
            </a:r>
            <a:r>
              <a:rPr lang="en-US" dirty="0" err="1"/>
              <a:t>patente</a:t>
            </a:r>
            <a:r>
              <a:rPr lang="en-US" dirty="0"/>
              <a:t> do ENIAC </a:t>
            </a:r>
            <a:r>
              <a:rPr lang="en-US" dirty="0" smtClean="0"/>
              <a:t>(Jun/1947). </a:t>
            </a:r>
          </a:p>
          <a:p>
            <a:r>
              <a:rPr lang="pt-BR" dirty="0" smtClean="0"/>
              <a:t>Possuía 17.468 válvulas, peso: 30 toneladas; área construída: 180 m² ; velocidade: da ordem de 100 kHz ; memória: 200 bits</a:t>
            </a:r>
            <a:endParaRPr lang="en-US" dirty="0"/>
          </a:p>
        </p:txBody>
      </p:sp>
      <p:pic>
        <p:nvPicPr>
          <p:cNvPr id="12293" name="Picture 11" descr="eniac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436096" y="1052736"/>
            <a:ext cx="2624137" cy="25844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9738</TotalTime>
  <Words>4794</Words>
  <Application>Microsoft Office PowerPoint</Application>
  <PresentationFormat>Apresentação na tela (4:3)</PresentationFormat>
  <Paragraphs>502</Paragraphs>
  <Slides>81</Slides>
  <Notes>74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83" baseType="lpstr">
      <vt:lpstr>Design padrão</vt:lpstr>
      <vt:lpstr>Image</vt:lpstr>
      <vt:lpstr>CES-33  Sistemas Operacionais</vt:lpstr>
      <vt:lpstr>Introdução</vt:lpstr>
      <vt:lpstr>Objetivos específicos da matéria</vt:lpstr>
      <vt:lpstr>Introdução (2)</vt:lpstr>
      <vt:lpstr>O que é um Sist. Operacional ?</vt:lpstr>
      <vt:lpstr>Por que estudar Sistemas Operacionais ?</vt:lpstr>
      <vt:lpstr>História </vt:lpstr>
      <vt:lpstr>Primeiro computador - Colossus</vt:lpstr>
      <vt:lpstr>Primeira geração - ENIAC</vt:lpstr>
      <vt:lpstr>Slide 10</vt:lpstr>
      <vt:lpstr>História (2)</vt:lpstr>
      <vt:lpstr>Sistema Batch</vt:lpstr>
      <vt:lpstr>Jobs</vt:lpstr>
      <vt:lpstr>História (3)</vt:lpstr>
      <vt:lpstr>Multiprogramação</vt:lpstr>
      <vt:lpstr>Técnicas da 3a. Geração</vt:lpstr>
      <vt:lpstr>Mais Museu</vt:lpstr>
      <vt:lpstr>SOs na Terceira Geração</vt:lpstr>
      <vt:lpstr>História (4)</vt:lpstr>
      <vt:lpstr>Evolução do Unix/Linux</vt:lpstr>
      <vt:lpstr>Evolução do Windows (1)</vt:lpstr>
      <vt:lpstr>Evolução do Windows (2)</vt:lpstr>
      <vt:lpstr>Slide 23</vt:lpstr>
      <vt:lpstr>Empresas – Apple </vt:lpstr>
      <vt:lpstr>Empresas-IBM</vt:lpstr>
      <vt:lpstr>Empresas-Microsoft</vt:lpstr>
      <vt:lpstr>História (5)</vt:lpstr>
      <vt:lpstr>1.3 - Revisão de Hardware </vt:lpstr>
      <vt:lpstr>Processadores (1) </vt:lpstr>
      <vt:lpstr>Processadores (2) </vt:lpstr>
      <vt:lpstr>Processadores (3) </vt:lpstr>
      <vt:lpstr>Processadores (4) </vt:lpstr>
      <vt:lpstr>Processadores (5) </vt:lpstr>
      <vt:lpstr>Processadores (6)</vt:lpstr>
      <vt:lpstr>Processadores (7)</vt:lpstr>
      <vt:lpstr>Processadores (8)</vt:lpstr>
      <vt:lpstr>Processadores (9)</vt:lpstr>
      <vt:lpstr>Processadores (10)</vt:lpstr>
      <vt:lpstr>Processadores (11)</vt:lpstr>
      <vt:lpstr>Memória (1)</vt:lpstr>
      <vt:lpstr>Memória (2)</vt:lpstr>
      <vt:lpstr>Memória (3)</vt:lpstr>
      <vt:lpstr>Outras memórias (1)</vt:lpstr>
      <vt:lpstr>Outras memórias (2)</vt:lpstr>
      <vt:lpstr>Desempenho dos vários níveis</vt:lpstr>
      <vt:lpstr>MMU -  Memory Management Unit</vt:lpstr>
      <vt:lpstr>Dispositivos de E/S</vt:lpstr>
      <vt:lpstr>E/S com interrupção (1)</vt:lpstr>
      <vt:lpstr>E/S com interrupção (2)</vt:lpstr>
      <vt:lpstr>Barramento (1)</vt:lpstr>
      <vt:lpstr>Barramento (2)</vt:lpstr>
      <vt:lpstr>Plug and Play</vt:lpstr>
      <vt:lpstr>1.4 - Tipos de Sistemas Operacionais</vt:lpstr>
      <vt:lpstr>Tipos de Sistemas Operacionais</vt:lpstr>
      <vt:lpstr>1.5 - Conceitos introdutórios sobre SOs  </vt:lpstr>
      <vt:lpstr>Conceitos: Processos</vt:lpstr>
      <vt:lpstr>Conceitos: Arquivos (1)</vt:lpstr>
      <vt:lpstr>Conceitos: Arquivos (2)</vt:lpstr>
      <vt:lpstr>Conceitos: Shell</vt:lpstr>
      <vt:lpstr>1.6 - Chamadas de Sistema</vt:lpstr>
      <vt:lpstr>Chamada de Sistema - read</vt:lpstr>
      <vt:lpstr>Chamadas para Gerência de processos</vt:lpstr>
      <vt:lpstr>Exemplo – Shell simplificado</vt:lpstr>
      <vt:lpstr>Segmentos de Processos</vt:lpstr>
      <vt:lpstr>Chamadas para  Sistema de arquivos</vt:lpstr>
      <vt:lpstr>Chamadas para Gerenciamento de Diretórios</vt:lpstr>
      <vt:lpstr>Link</vt:lpstr>
      <vt:lpstr>Mount</vt:lpstr>
      <vt:lpstr>Outras chamadas</vt:lpstr>
      <vt:lpstr>API Win32 do Windows</vt:lpstr>
      <vt:lpstr>Correspondência de Chamadas (1)</vt:lpstr>
      <vt:lpstr>Correspondência de Chamadas (2)</vt:lpstr>
      <vt:lpstr>1.7 - Estrutura de SOs</vt:lpstr>
      <vt:lpstr>Modelo Cliente-Servidor</vt:lpstr>
      <vt:lpstr>Modelo Cliente-Servidor em Ambiente Distribuído</vt:lpstr>
      <vt:lpstr>Máquinas Virtuais</vt:lpstr>
      <vt:lpstr>Máquinas Virtuais</vt:lpstr>
      <vt:lpstr>Computação em Nuvem</vt:lpstr>
      <vt:lpstr>C versus Java</vt:lpstr>
      <vt:lpstr>Unidades Métricas</vt:lpstr>
      <vt:lpstr>Cenas dos próximos capítulos…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cecilia</dc:creator>
  <cp:lastModifiedBy>ceciliaccesar</cp:lastModifiedBy>
  <cp:revision>214</cp:revision>
  <dcterms:created xsi:type="dcterms:W3CDTF">1601-01-01T00:00:00Z</dcterms:created>
  <dcterms:modified xsi:type="dcterms:W3CDTF">2016-03-01T17:13:12Z</dcterms:modified>
</cp:coreProperties>
</file>